
<file path=[Content_Types].xml><?xml version="1.0" encoding="utf-8"?>
<Types xmlns="http://schemas.openxmlformats.org/package/2006/content-types">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tags/tag49.xml" ContentType="application/vnd.openxmlformats-officedocument.presentationml.tags+xml"/>
  <Override PartName="/ppt/notesSlides/notesSlide27.xml" ContentType="application/vnd.openxmlformats-officedocument.presentationml.notesSlide+xml"/>
  <Override PartName="/ppt/tags/tag96.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gs/tag38.xml" ContentType="application/vnd.openxmlformats-officedocument.presentationml.tags+xml"/>
  <Override PartName="/ppt/tags/tag85.xml" ContentType="application/vnd.openxmlformats-officedocument.presentationml.tags+xml"/>
  <Override PartName="/ppt/tableStyles.xml" ContentType="application/vnd.openxmlformats-officedocument.presentationml.tableStyles+xml"/>
  <Override PartName="/ppt/tags/tag16.xml" ContentType="application/vnd.openxmlformats-officedocument.presentationml.tags+xml"/>
  <Override PartName="/ppt/tags/tag27.xml" ContentType="application/vnd.openxmlformats-officedocument.presentationml.tags+xml"/>
  <Override PartName="/ppt/tags/tag63.xml" ContentType="application/vnd.openxmlformats-officedocument.presentationml.tags+xml"/>
  <Override PartName="/ppt/tags/tag74.xml" ContentType="application/vnd.openxmlformats-officedocument.presentationml.tags+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tags/tag34.xml" ContentType="application/vnd.openxmlformats-officedocument.presentationml.tags+xml"/>
  <Override PartName="/ppt/tags/tag52.xml" ContentType="application/vnd.openxmlformats-officedocument.presentationml.tags+xml"/>
  <Override PartName="/ppt/notesSlides/notesSlide30.xml" ContentType="application/vnd.openxmlformats-officedocument.presentationml.notesSlide+xml"/>
  <Override PartName="/ppt/tags/tag81.xml" ContentType="application/vnd.openxmlformats-officedocument.presentationml.tags+xml"/>
  <Override PartName="/ppt/tags/tag1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tags/tag41.xml" ContentType="application/vnd.openxmlformats-officedocument.presentationml.tags+xml"/>
  <Override PartName="/ppt/tags/tag70.xml" ContentType="application/vnd.openxmlformats-officedocument.presentationml.tags+xml"/>
  <Override PartName="/ppt/slides/slide9.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tags/tag3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tags/tag5.xml" ContentType="application/vnd.openxmlformats-officedocument.presentationml.tags+xml"/>
  <Override PartName="/ppt/tags/tag79.xml" ContentType="application/vnd.openxmlformats-officedocument.presentationml.tags+xml"/>
  <Override PartName="/ppt/notesSlides/notesSlide39.xml" ContentType="application/vnd.openxmlformats-officedocument.presentationml.notesSlide+xml"/>
  <Override PartName="/ppt/tags/tag101.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tags/tag39.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tags/tag68.xml" ContentType="application/vnd.openxmlformats-officedocument.presentationml.tags+xml"/>
  <Override PartName="/ppt/tags/tag86.xml" ContentType="application/vnd.openxmlformats-officedocument.presentationml.tags+xml"/>
  <Override PartName="/ppt/tags/tag97.xml" ContentType="application/vnd.openxmlformats-officedocument.presentationml.tags+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tags/tag28.xml" ContentType="application/vnd.openxmlformats-officedocument.presentationml.tags+xml"/>
  <Override PartName="/ppt/notesSlides/notesSlide24.xml" ContentType="application/vnd.openxmlformats-officedocument.presentationml.notesSlide+xml"/>
  <Override PartName="/ppt/tags/tag57.xml" ContentType="application/vnd.openxmlformats-officedocument.presentationml.tags+xml"/>
  <Override PartName="/ppt/tags/tag75.xml" ContentType="application/vnd.openxmlformats-officedocument.presentationml.tags+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tags/tag17.xml" ContentType="application/vnd.openxmlformats-officedocument.presentationml.tags+xml"/>
  <Override PartName="/ppt/notesSlides/notesSlide13.xml" ContentType="application/vnd.openxmlformats-officedocument.presentationml.notesSlide+xml"/>
  <Override PartName="/ppt/tags/tag35.xml" ContentType="application/vnd.openxmlformats-officedocument.presentationml.tags+xml"/>
  <Override PartName="/ppt/tags/tag46.xml" ContentType="application/vnd.openxmlformats-officedocument.presentationml.tags+xml"/>
  <Override PartName="/ppt/tags/tag64.xml" ContentType="application/vnd.openxmlformats-officedocument.presentationml.tags+xml"/>
  <Override PartName="/ppt/tags/tag82.xml" ContentType="application/vnd.openxmlformats-officedocument.presentationml.tags+xml"/>
  <Override PartName="/ppt/tags/tag93.xml" ContentType="application/vnd.openxmlformats-officedocument.presentationml.tags+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20.xml" ContentType="application/vnd.openxmlformats-officedocument.presentationml.notesSlide+xml"/>
  <Override PartName="/ppt/tags/tag53.xml" ContentType="application/vnd.openxmlformats-officedocument.presentationml.tags+xml"/>
  <Override PartName="/ppt/notesSlides/notesSlide31.xml" ContentType="application/vnd.openxmlformats-officedocument.presentationml.notesSlide+xml"/>
  <Override PartName="/ppt/tags/tag71.xml" ContentType="application/vnd.openxmlformats-officedocument.presentationml.tags+xml"/>
  <Override PartName="/ppt/tags/tag13.xml" ContentType="application/vnd.openxmlformats-officedocument.presentationml.tags+xml"/>
  <Override PartName="/ppt/tags/tag31.xml" ContentType="application/vnd.openxmlformats-officedocument.presentationml.tags+xml"/>
  <Override PartName="/ppt/tags/tag42.xml" ContentType="application/vnd.openxmlformats-officedocument.presentationml.tags+xml"/>
  <Override PartName="/ppt/tags/tag60.xml" ContentType="application/vnd.openxmlformats-officedocument.presentationml.tags+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tags/tag98.xml" ContentType="application/vnd.openxmlformats-officedocument.presentationml.tags+xml"/>
  <Override PartName="/ppt/tags/tag102.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Override PartName="/ppt/tags/tag58.xml" ContentType="application/vnd.openxmlformats-officedocument.presentationml.tags+xml"/>
  <Override PartName="/ppt/tags/tag69.xml" ContentType="application/vnd.openxmlformats-officedocument.presentationml.tags+xml"/>
  <Override PartName="/ppt/notesSlides/notesSlide36.xml" ContentType="application/vnd.openxmlformats-officedocument.presentationml.notesSlide+xml"/>
  <Override PartName="/ppt/tags/tag87.xml" ContentType="application/vnd.openxmlformats-officedocument.presentationml.tags+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tags/tag29.xml" ContentType="application/vnd.openxmlformats-officedocument.presentationml.tags+xml"/>
  <Override PartName="/ppt/tags/tag47.xml" ContentType="application/vnd.openxmlformats-officedocument.presentationml.tags+xml"/>
  <Override PartName="/ppt/notesSlides/notesSlide25.xml" ContentType="application/vnd.openxmlformats-officedocument.presentationml.notesSlide+xml"/>
  <Override PartName="/ppt/tags/tag76.xml" ContentType="application/vnd.openxmlformats-officedocument.presentationml.tags+xml"/>
  <Override PartName="/ppt/tags/tag94.xml" ContentType="application/vnd.openxmlformats-officedocument.presentationml.tags+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notesSlides/notesSlide14.xml" ContentType="application/vnd.openxmlformats-officedocument.presentationml.notesSlide+xml"/>
  <Override PartName="/ppt/tags/tag36.xml" ContentType="application/vnd.openxmlformats-officedocument.presentationml.tags+xml"/>
  <Override PartName="/ppt/tags/tag54.xml" ContentType="application/vnd.openxmlformats-officedocument.presentationml.tags+xml"/>
  <Override PartName="/ppt/tags/tag65.xml" ContentType="application/vnd.openxmlformats-officedocument.presentationml.tags+xml"/>
  <Override PartName="/ppt/notesSlides/notesSlide32.xml" ContentType="application/vnd.openxmlformats-officedocument.presentationml.notesSlide+xml"/>
  <Override PartName="/ppt/tags/tag83.xml" ContentType="application/vnd.openxmlformats-officedocument.presentationml.tags+xml"/>
  <Override PartName="/ppt/tags/tag1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tags/tag43.xml" ContentType="application/vnd.openxmlformats-officedocument.presentationml.tags+xml"/>
  <Override PartName="/ppt/notesSlides/notesSlide21.xml" ContentType="application/vnd.openxmlformats-officedocument.presentationml.notesSlide+xml"/>
  <Override PartName="/ppt/tags/tag61.xml" ContentType="application/vnd.openxmlformats-officedocument.presentationml.tags+xml"/>
  <Override PartName="/ppt/tags/tag72.xml" ContentType="application/vnd.openxmlformats-officedocument.presentationml.tags+xml"/>
  <Override PartName="/ppt/tags/tag90.xml" ContentType="application/vnd.openxmlformats-officedocument.presentationml.tags+xml"/>
  <Override PartName="/ppt/notesSlides/notesSlide10.xml" ContentType="application/vnd.openxmlformats-officedocument.presentationml.notesSlide+xml"/>
  <Override PartName="/ppt/tags/tag32.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Layouts/slideLayout9.xml" ContentType="application/vnd.openxmlformats-officedocument.presentationml.slideLayout+xml"/>
  <Override PartName="/ppt/tags/tag1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tags/tag99.xml" ContentType="application/vnd.openxmlformats-officedocument.presentationml.tags+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tags/tag3.xml" ContentType="application/vnd.openxmlformats-officedocument.presentationml.tags+xml"/>
  <Override PartName="/ppt/tags/tag59.xml" ContentType="application/vnd.openxmlformats-officedocument.presentationml.tags+xml"/>
  <Override PartName="/ppt/tags/tag77.xml" ContentType="application/vnd.openxmlformats-officedocument.presentationml.tags+xml"/>
  <Override PartName="/ppt/notesSlides/notesSlide37.xml" ContentType="application/vnd.openxmlformats-officedocument.presentationml.notesSlide+xml"/>
  <Override PartName="/ppt/tags/tag88.xml" ContentType="application/vnd.openxmlformats-officedocument.presentationml.tags+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tags/tag19.xml" ContentType="application/vnd.openxmlformats-officedocument.presentationml.tags+xml"/>
  <Override PartName="/ppt/notesSlides/notesSlide15.xml" ContentType="application/vnd.openxmlformats-officedocument.presentationml.notesSlide+xml"/>
  <Override PartName="/ppt/tags/tag37.xml" ContentType="application/vnd.openxmlformats-officedocument.presentationml.tags+xml"/>
  <Override PartName="/ppt/tags/tag48.xml" ContentType="application/vnd.openxmlformats-officedocument.presentationml.tags+xml"/>
  <Override PartName="/ppt/notesSlides/notesSlide26.xml" ContentType="application/vnd.openxmlformats-officedocument.presentationml.notesSlide+xml"/>
  <Override PartName="/ppt/tags/tag66.xml" ContentType="application/vnd.openxmlformats-officedocument.presentationml.tags+xml"/>
  <Override PartName="/ppt/tags/tag84.xml" ContentType="application/vnd.openxmlformats-officedocument.presentationml.tags+xml"/>
  <Override PartName="/ppt/tags/tag95.xml" ContentType="application/vnd.openxmlformats-officedocument.presentationml.tags+xml"/>
  <Override PartName="/ppt/notesSlides/notesSlide44.xml" ContentType="application/vnd.openxmlformats-officedocument.presentationml.notesSlide+xml"/>
  <Override PartName="/ppt/slides/slide20.xml" ContentType="application/vnd.openxmlformats-officedocument.presentationml.slide+xml"/>
  <Override PartName="/ppt/tags/tag26.xml" ContentType="application/vnd.openxmlformats-officedocument.presentationml.tags+xml"/>
  <Override PartName="/ppt/notesSlides/notesSlide22.xml" ContentType="application/vnd.openxmlformats-officedocument.presentationml.notesSlide+xml"/>
  <Override PartName="/ppt/tags/tag55.xml" ContentType="application/vnd.openxmlformats-officedocument.presentationml.tags+xml"/>
  <Override PartName="/ppt/tags/tag73.xml" ContentType="application/vnd.openxmlformats-officedocument.presentationml.tags+xml"/>
  <Override PartName="/ppt/notesSlides/notesSlide33.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33.xml" ContentType="application/vnd.openxmlformats-officedocument.presentationml.tags+xml"/>
  <Override PartName="/ppt/tags/tag44.xml" ContentType="application/vnd.openxmlformats-officedocument.presentationml.tags+xml"/>
  <Override PartName="/ppt/tags/tag62.xml" ContentType="application/vnd.openxmlformats-officedocument.presentationml.tags+xml"/>
  <Override PartName="/ppt/tags/tag80.xml" ContentType="application/vnd.openxmlformats-officedocument.presentationml.tags+xml"/>
  <Override PartName="/ppt/tags/tag91.xml" ContentType="application/vnd.openxmlformats-officedocument.presentationml.tags+xml"/>
  <Override PartName="/ppt/notesSlides/notesSlide40.xml" ContentType="application/vnd.openxmlformats-officedocument.presentationml.notesSlide+xml"/>
  <Override PartName="/ppt/notesSlides/notesSlide6.xml" ContentType="application/vnd.openxmlformats-officedocument.presentationml.notesSlide+xml"/>
  <Override PartName="/ppt/tags/tag22.xml" ContentType="application/vnd.openxmlformats-officedocument.presentationml.tags+xml"/>
  <Override PartName="/ppt/tags/tag40.xml" ContentType="application/vnd.openxmlformats-officedocument.presentationml.tags+xml"/>
  <Override PartName="/ppt/tags/tag51.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tags/tag89.xml" ContentType="application/vnd.openxmlformats-officedocument.presentationml.tags+xml"/>
  <Override PartName="/ppt/slides/slide43.xml" ContentType="application/vnd.openxmlformats-officedocument.presentationml.slide+xml"/>
  <Override PartName="/ppt/theme/theme1.xml" ContentType="application/vnd.openxmlformats-officedocument.theme+xml"/>
  <Override PartName="/ppt/tags/tag78.xml" ContentType="application/vnd.openxmlformats-officedocument.presentationml.tags+xml"/>
  <Override PartName="/ppt/tags/tag100.xml" ContentType="application/vnd.openxmlformats-officedocument.presentationml.tags+xml"/>
  <Override PartName="/ppt/notesSlides/notesSlide45.xml" ContentType="application/vnd.openxmlformats-officedocument.presentationml.notesSlide+xml"/>
  <Override PartName="/ppt/slides/slide32.xml" ContentType="application/vnd.openxmlformats-officedocument.presentationml.slide+xml"/>
  <Override PartName="/ppt/tags/tag56.xml" ContentType="application/vnd.openxmlformats-officedocument.presentationml.tags+xml"/>
  <Override PartName="/ppt/tags/tag67.xml" ContentType="application/vnd.openxmlformats-officedocument.presentationml.tags+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gs/tag45.xml" ContentType="application/vnd.openxmlformats-officedocument.presentationml.tags+xml"/>
  <Override PartName="/ppt/notesSlides/notesSlide23.xml" ContentType="application/vnd.openxmlformats-officedocument.presentationml.notesSlide+xml"/>
  <Override PartName="/ppt/tags/tag92.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8" r:id="rId1"/>
  </p:sldMasterIdLst>
  <p:notesMasterIdLst>
    <p:notesMasterId r:id="rId47"/>
  </p:notesMasterIdLst>
  <p:handoutMasterIdLst>
    <p:handoutMasterId r:id="rId48"/>
  </p:handoutMasterIdLst>
  <p:sldIdLst>
    <p:sldId id="256" r:id="rId2"/>
    <p:sldId id="374" r:id="rId3"/>
    <p:sldId id="397" r:id="rId4"/>
    <p:sldId id="408" r:id="rId5"/>
    <p:sldId id="375" r:id="rId6"/>
    <p:sldId id="398" r:id="rId7"/>
    <p:sldId id="333" r:id="rId8"/>
    <p:sldId id="399" r:id="rId9"/>
    <p:sldId id="377" r:id="rId10"/>
    <p:sldId id="418" r:id="rId11"/>
    <p:sldId id="403" r:id="rId12"/>
    <p:sldId id="422" r:id="rId13"/>
    <p:sldId id="409" r:id="rId14"/>
    <p:sldId id="378" r:id="rId15"/>
    <p:sldId id="380" r:id="rId16"/>
    <p:sldId id="411" r:id="rId17"/>
    <p:sldId id="381" r:id="rId18"/>
    <p:sldId id="410" r:id="rId19"/>
    <p:sldId id="404" r:id="rId20"/>
    <p:sldId id="382" r:id="rId21"/>
    <p:sldId id="383" r:id="rId22"/>
    <p:sldId id="405" r:id="rId23"/>
    <p:sldId id="348" r:id="rId24"/>
    <p:sldId id="406" r:id="rId25"/>
    <p:sldId id="421" r:id="rId26"/>
    <p:sldId id="416" r:id="rId27"/>
    <p:sldId id="413" r:id="rId28"/>
    <p:sldId id="392" r:id="rId29"/>
    <p:sldId id="400" r:id="rId30"/>
    <p:sldId id="358" r:id="rId31"/>
    <p:sldId id="417" r:id="rId32"/>
    <p:sldId id="396" r:id="rId33"/>
    <p:sldId id="395" r:id="rId34"/>
    <p:sldId id="384" r:id="rId35"/>
    <p:sldId id="423" r:id="rId36"/>
    <p:sldId id="424" r:id="rId37"/>
    <p:sldId id="401" r:id="rId38"/>
    <p:sldId id="389" r:id="rId39"/>
    <p:sldId id="425" r:id="rId40"/>
    <p:sldId id="390" r:id="rId41"/>
    <p:sldId id="420" r:id="rId42"/>
    <p:sldId id="391" r:id="rId43"/>
    <p:sldId id="393" r:id="rId44"/>
    <p:sldId id="427" r:id="rId45"/>
    <p:sldId id="426" r:id="rId46"/>
  </p:sldIdLst>
  <p:sldSz cx="9144000" cy="6858000" type="screen4x3"/>
  <p:notesSz cx="7010400" cy="9296400"/>
  <p:defaultTextStyle>
    <a:defPPr>
      <a:defRPr lang="fr-FR"/>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D9D"/>
    <a:srgbClr val="F3F7D1"/>
    <a:srgbClr val="F8FCC8"/>
    <a:srgbClr val="F2F995"/>
    <a:srgbClr val="CCCC00"/>
    <a:srgbClr val="EAB800"/>
    <a:srgbClr val="C89D00"/>
    <a:srgbClr val="E6B500"/>
    <a:srgbClr val="A5ACBB"/>
    <a:srgbClr val="98A0B2"/>
  </p:clrMru>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9286" autoAdjust="0"/>
  </p:normalViewPr>
  <p:slideViewPr>
    <p:cSldViewPr>
      <p:cViewPr varScale="1">
        <p:scale>
          <a:sx n="84" d="100"/>
          <a:sy n="84" d="100"/>
        </p:scale>
        <p:origin x="-1704" y="-90"/>
      </p:cViewPr>
      <p:guideLst>
        <p:guide orient="horz" pos="2160"/>
        <p:guide pos="2880"/>
      </p:guideLst>
    </p:cSldViewPr>
  </p:slideViewPr>
  <p:outlineViewPr>
    <p:cViewPr>
      <p:scale>
        <a:sx n="33" d="100"/>
        <a:sy n="33" d="100"/>
      </p:scale>
      <p:origin x="0" y="2595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3156" y="-102"/>
      </p:cViewPr>
      <p:guideLst>
        <p:guide orient="horz" pos="2928"/>
        <p:guide pos="2208"/>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sz="quarter"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3FFE5131-13A9-4CA7-A13C-5C495A1B1B16}" type="datetimeFigureOut">
              <a:rPr lang="fr-CA"/>
              <a:pPr>
                <a:defRPr/>
              </a:pPr>
              <a:t>2011-12-19</a:t>
            </a:fld>
            <a:endParaRPr lang="fr-CA"/>
          </a:p>
        </p:txBody>
      </p:sp>
      <p:sp>
        <p:nvSpPr>
          <p:cNvPr id="4" name="Espace réservé du pied de page 3"/>
          <p:cNvSpPr>
            <a:spLocks noGrp="1"/>
          </p:cNvSpPr>
          <p:nvPr>
            <p:ph type="ftr" sz="quarter" idx="2"/>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fr-CA"/>
          </a:p>
        </p:txBody>
      </p:sp>
      <p:sp>
        <p:nvSpPr>
          <p:cNvPr id="5" name="Espace réservé du numéro de diapositive 4"/>
          <p:cNvSpPr>
            <a:spLocks noGrp="1"/>
          </p:cNvSpPr>
          <p:nvPr>
            <p:ph type="sldNum" sz="quarter" idx="3"/>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E8AA364F-F42E-463A-9DAC-DD6A16289FDE}"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3038475" cy="465138"/>
          </a:xfrm>
          <a:prstGeom prst="rect">
            <a:avLst/>
          </a:prstGeom>
        </p:spPr>
        <p:txBody>
          <a:bodyPr vert="horz" lIns="93177" tIns="46589" rIns="93177" bIns="46589"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idx="1"/>
          </p:nvPr>
        </p:nvSpPr>
        <p:spPr>
          <a:xfrm>
            <a:off x="3970338" y="0"/>
            <a:ext cx="3038475" cy="465138"/>
          </a:xfrm>
          <a:prstGeom prst="rect">
            <a:avLst/>
          </a:prstGeom>
        </p:spPr>
        <p:txBody>
          <a:bodyPr vert="horz" lIns="93177" tIns="46589" rIns="93177" bIns="46589" rtlCol="0"/>
          <a:lstStyle>
            <a:lvl1pPr algn="r" fontAlgn="auto">
              <a:spcBef>
                <a:spcPts val="0"/>
              </a:spcBef>
              <a:spcAft>
                <a:spcPts val="0"/>
              </a:spcAft>
              <a:defRPr sz="1200">
                <a:latin typeface="+mn-lt"/>
              </a:defRPr>
            </a:lvl1pPr>
          </a:lstStyle>
          <a:p>
            <a:pPr>
              <a:defRPr/>
            </a:pPr>
            <a:fld id="{EA4F9410-D6F5-49F7-8C90-7FEEE4DEB6C6}" type="datetimeFigureOut">
              <a:rPr lang="fr-CA"/>
              <a:pPr>
                <a:defRPr/>
              </a:pPr>
              <a:t>2011-12-19</a:t>
            </a:fld>
            <a:endParaRPr lang="fr-CA"/>
          </a:p>
        </p:txBody>
      </p:sp>
      <p:sp>
        <p:nvSpPr>
          <p:cNvPr id="4" name="Espace réservé de l'image des diapositives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pPr lvl="0"/>
            <a:endParaRPr lang="fr-CA" noProof="0"/>
          </a:p>
        </p:txBody>
      </p:sp>
      <p:sp>
        <p:nvSpPr>
          <p:cNvPr id="5" name="Espace réservé des commentaires 4"/>
          <p:cNvSpPr>
            <a:spLocks noGrp="1"/>
          </p:cNvSpPr>
          <p:nvPr>
            <p:ph type="body" sz="quarter" idx="3"/>
          </p:nvPr>
        </p:nvSpPr>
        <p:spPr>
          <a:xfrm>
            <a:off x="701675" y="4416425"/>
            <a:ext cx="5607050" cy="4183063"/>
          </a:xfrm>
          <a:prstGeom prst="rect">
            <a:avLst/>
          </a:prstGeom>
        </p:spPr>
        <p:txBody>
          <a:bodyPr vert="horz" lIns="93177" tIns="46589" rIns="93177" bIns="46589" rtlCol="0">
            <a:normAutofit/>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CA" noProof="0"/>
          </a:p>
        </p:txBody>
      </p:sp>
      <p:sp>
        <p:nvSpPr>
          <p:cNvPr id="6" name="Espace réservé du pied de page 5"/>
          <p:cNvSpPr>
            <a:spLocks noGrp="1"/>
          </p:cNvSpPr>
          <p:nvPr>
            <p:ph type="ftr" sz="quarter" idx="4"/>
          </p:nvPr>
        </p:nvSpPr>
        <p:spPr>
          <a:xfrm>
            <a:off x="0" y="8829675"/>
            <a:ext cx="3038475" cy="465138"/>
          </a:xfrm>
          <a:prstGeom prst="rect">
            <a:avLst/>
          </a:prstGeom>
        </p:spPr>
        <p:txBody>
          <a:bodyPr vert="horz" lIns="93177" tIns="46589" rIns="93177" bIns="46589" rtlCol="0" anchor="b"/>
          <a:lstStyle>
            <a:lvl1pPr algn="l" fontAlgn="auto">
              <a:spcBef>
                <a:spcPts val="0"/>
              </a:spcBef>
              <a:spcAft>
                <a:spcPts val="0"/>
              </a:spcAft>
              <a:defRPr sz="1200">
                <a:latin typeface="+mn-lt"/>
              </a:defRPr>
            </a:lvl1pPr>
          </a:lstStyle>
          <a:p>
            <a:pPr>
              <a:defRPr/>
            </a:pPr>
            <a:endParaRPr lang="fr-CA"/>
          </a:p>
        </p:txBody>
      </p:sp>
      <p:sp>
        <p:nvSpPr>
          <p:cNvPr id="7" name="Espace réservé du numéro de diapositive 6"/>
          <p:cNvSpPr>
            <a:spLocks noGrp="1"/>
          </p:cNvSpPr>
          <p:nvPr>
            <p:ph type="sldNum" sz="quarter" idx="5"/>
          </p:nvPr>
        </p:nvSpPr>
        <p:spPr>
          <a:xfrm>
            <a:off x="3970338" y="8829675"/>
            <a:ext cx="3038475" cy="465138"/>
          </a:xfrm>
          <a:prstGeom prst="rect">
            <a:avLst/>
          </a:prstGeom>
        </p:spPr>
        <p:txBody>
          <a:bodyPr vert="horz" lIns="93177" tIns="46589" rIns="93177" bIns="46589" rtlCol="0" anchor="b"/>
          <a:lstStyle>
            <a:lvl1pPr algn="r" fontAlgn="auto">
              <a:spcBef>
                <a:spcPts val="0"/>
              </a:spcBef>
              <a:spcAft>
                <a:spcPts val="0"/>
              </a:spcAft>
              <a:defRPr sz="1200">
                <a:latin typeface="+mn-lt"/>
              </a:defRPr>
            </a:lvl1pPr>
          </a:lstStyle>
          <a:p>
            <a:pPr>
              <a:defRPr/>
            </a:pPr>
            <a:fld id="{4484A84B-198B-4E96-98F6-563C34998307}" type="slidenum">
              <a:rPr lang="fr-CA"/>
              <a:pPr>
                <a:defRPr/>
              </a:pPr>
              <a:t>‹N°›</a:t>
            </a:fld>
            <a:endParaRPr lang="fr-CA"/>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81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438912" indent="-320040" fontAlgn="auto">
              <a:spcBef>
                <a:spcPts val="0"/>
              </a:spcBef>
              <a:spcAft>
                <a:spcPts val="0"/>
              </a:spcAft>
              <a:defRPr/>
            </a:pPr>
            <a:r>
              <a:rPr lang="fr-CA" sz="1000" dirty="0" smtClean="0">
                <a:solidFill>
                  <a:schemeClr val="bg1"/>
                </a:solidFill>
              </a:rPr>
              <a:t>Aperçu : Cette présentation est basée sur le TOPO  </a:t>
            </a:r>
            <a:r>
              <a:rPr lang="fr-CA" sz="1000" i="1" dirty="0" smtClean="0">
                <a:solidFill>
                  <a:schemeClr val="bg1"/>
                </a:solidFill>
              </a:rPr>
              <a:t>Boissons énergisantes : entre menace et banalisation  </a:t>
            </a:r>
            <a:r>
              <a:rPr lang="fr-CA" sz="1000" i="0" dirty="0" smtClean="0">
                <a:solidFill>
                  <a:schemeClr val="bg1"/>
                </a:solidFill>
              </a:rPr>
              <a:t>et</a:t>
            </a:r>
            <a:r>
              <a:rPr lang="fr-CA" sz="1000" i="1" dirty="0" smtClean="0">
                <a:solidFill>
                  <a:schemeClr val="bg1"/>
                </a:solidFill>
              </a:rPr>
              <a:t> </a:t>
            </a:r>
            <a:r>
              <a:rPr lang="fr-CA" sz="1000" dirty="0" smtClean="0">
                <a:solidFill>
                  <a:schemeClr val="bg1"/>
                </a:solidFill>
              </a:rPr>
              <a:t>la synthèse des connaissances </a:t>
            </a:r>
            <a:r>
              <a:rPr lang="fr-CA" sz="1000" i="1" dirty="0" smtClean="0">
                <a:solidFill>
                  <a:schemeClr val="bg1"/>
                </a:solidFill>
              </a:rPr>
              <a:t>Boissons énergisantes : risques reliés à la santé et perspectives de santé publique</a:t>
            </a:r>
            <a:r>
              <a:rPr lang="fr-CA" sz="1000" dirty="0" smtClean="0">
                <a:solidFill>
                  <a:schemeClr val="bg1"/>
                </a:solidFill>
              </a:rPr>
              <a:t> qui sont disponibles au : http://www.inspq.qc.ca</a:t>
            </a:r>
            <a:endParaRPr kumimoji="0" lang="fr-CA" sz="1000" i="0" u="none" strike="noStrike" kern="1200" cap="none" spc="0" normalizeH="0" baseline="0" noProof="0" dirty="0" smtClean="0">
              <a:ln>
                <a:noFill/>
              </a:ln>
              <a:solidFill>
                <a:schemeClr val="bg1"/>
              </a:solidFill>
              <a:effectLst/>
              <a:uLnTx/>
              <a:uFillTx/>
              <a:latin typeface="+mn-lt"/>
              <a:ea typeface="+mn-ea"/>
              <a:cs typeface="+mn-cs"/>
            </a:endParaRPr>
          </a:p>
          <a:p>
            <a:pPr eaLnBrk="1" hangingPunct="1">
              <a:spcBef>
                <a:spcPct val="0"/>
              </a:spcBef>
            </a:pPr>
            <a:endParaRPr lang="fr-CA" sz="1000" dirty="0" smtClean="0"/>
          </a:p>
        </p:txBody>
      </p:sp>
      <p:sp>
        <p:nvSpPr>
          <p:cNvPr id="16387"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1BA9D5-1EF2-4729-906F-C7A4FE2AB6B9}" type="slidenum">
              <a:rPr lang="fr-CA"/>
              <a:pPr fontAlgn="base">
                <a:spcBef>
                  <a:spcPct val="0"/>
                </a:spcBef>
                <a:spcAft>
                  <a:spcPct val="0"/>
                </a:spcAft>
                <a:defRPr/>
              </a:pPr>
              <a:t>1</a:t>
            </a:fld>
            <a:endParaRPr lang="fr-C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491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marché des boissons énergisantes a connu une croissance phénoménale au cours des dernières années. </a:t>
            </a:r>
          </a:p>
          <a:p>
            <a:r>
              <a:rPr lang="fr-CA" sz="1200" kern="1200" baseline="0" dirty="0" smtClean="0">
                <a:solidFill>
                  <a:schemeClr val="tx1"/>
                </a:solidFill>
                <a:latin typeface="+mn-lt"/>
                <a:ea typeface="+mn-ea"/>
                <a:cs typeface="+mn-cs"/>
              </a:rPr>
              <a:t>Devant les bénéfices allégués de ces produits sur les niveaux d’énergie, de vivacité et de performance, les consommateurs y recourent pour différentes raisons et dans une variété d’occasions. Parmi les motifs de consommation documentés, on retrouve : se tenir éveillé, obtenir un regain d’énergie, être plus motivé, améliorer sa performance sportive ou faire la fête toute la soirée. Certains vont également les consommer pour leur bon goût, pour s’hydrater, pour leurs bénéfices perçus sur la santé, ou pour améliorer le goût des boissons alcoolisées.</a:t>
            </a:r>
            <a:endParaRPr lang="fr-CA" dirty="0" smtClean="0"/>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9D9F349-4D0D-48AA-88DC-15F0FA11EDED}" type="slidenum">
              <a:rPr lang="fr-CA"/>
              <a:pPr fontAlgn="base">
                <a:spcBef>
                  <a:spcPct val="0"/>
                </a:spcBef>
                <a:spcAft>
                  <a:spcPct val="0"/>
                </a:spcAft>
                <a:defRPr/>
              </a:pPr>
              <a:t>2</a:t>
            </a:fld>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TextEdit="1"/>
          </p:cNvSpPr>
          <p:nvPr>
            <p:ph type="sldImg"/>
          </p:nvPr>
        </p:nvSpPr>
        <p:spPr bwMode="auto">
          <a:noFill/>
          <a:ln>
            <a:solidFill>
              <a:srgbClr val="000000"/>
            </a:solidFill>
            <a:miter lim="800000"/>
            <a:headEnd/>
            <a:tailEnd/>
          </a:ln>
        </p:spPr>
      </p:sp>
      <p:sp>
        <p:nvSpPr>
          <p:cNvPr id="51203"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22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La montée en popularité des boissons énergisantes étant relativement récente, on en sait peu sur les habitudes de consommation de ces produits. </a:t>
            </a:r>
          </a:p>
          <a:p>
            <a:r>
              <a:rPr lang="fr-CA" sz="1200" kern="1200" baseline="0" dirty="0" smtClean="0">
                <a:solidFill>
                  <a:schemeClr val="tx1"/>
                </a:solidFill>
                <a:latin typeface="+mn-lt"/>
                <a:ea typeface="+mn-ea"/>
                <a:cs typeface="+mn-cs"/>
              </a:rPr>
              <a:t>Néanmoins, une enquête menée auprès de Québécois du secondaire et du collégial indique que ces boissons sont consommées chez ces jeunes : la majorité de ceux interrogés avait déjà consommé des boissons énergisantes et environ le quart en consommait souvent (≥ 1 fois/semaine : 11-12 %) ou à l’occasion (1 fois/mois à &lt; 1 fois/semaine : 14-15 %) pour se stimuler ou se</a:t>
            </a:r>
          </a:p>
          <a:p>
            <a:r>
              <a:rPr lang="fr-CA" sz="1200" kern="1200" baseline="0" dirty="0" smtClean="0">
                <a:solidFill>
                  <a:schemeClr val="tx1"/>
                </a:solidFill>
                <a:latin typeface="+mn-lt"/>
                <a:ea typeface="+mn-ea"/>
                <a:cs typeface="+mn-cs"/>
              </a:rPr>
              <a:t>tenir éveillé. </a:t>
            </a:r>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EA0CC3A-E88C-47CB-9816-9BC14EF902AC}" type="slidenum">
              <a:rPr lang="fr-CA"/>
              <a:pPr fontAlgn="base">
                <a:spcBef>
                  <a:spcPct val="0"/>
                </a:spcBef>
                <a:spcAft>
                  <a:spcPct val="0"/>
                </a:spcAft>
                <a:defRPr/>
              </a:pPr>
              <a:t>4</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32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defRPr/>
            </a:pPr>
            <a:r>
              <a:rPr lang="fr-CA" sz="1200" kern="1200" baseline="0" dirty="0" smtClean="0">
                <a:solidFill>
                  <a:schemeClr val="tx1"/>
                </a:solidFill>
                <a:latin typeface="+mn-lt"/>
                <a:ea typeface="+mn-ea"/>
                <a:cs typeface="+mn-cs"/>
              </a:rPr>
              <a:t>Ces dernières données (diapo précédente) ne nous renseignent pas sur la quantité consommée par occasion et sur les contextes de la consommation. Néanmoins, quelques études menées ailleurs dans le monde, principalement auprès d’étudiants adultes, révèlent également que certains buveurs de boissons énergisantes en consomment plusieurs par épisode de consommation ou les consomment en combinaison avec l’alcool.</a:t>
            </a:r>
            <a:endParaRPr lang="fr-CA" dirty="0" smtClean="0"/>
          </a:p>
          <a:p>
            <a:pPr eaLnBrk="1" hangingPunct="1">
              <a:spcBef>
                <a:spcPct val="0"/>
              </a:spcBef>
            </a:pPr>
            <a:endParaRPr lang="fr-CA" dirty="0" smtClean="0"/>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B5FE9A5-5137-4AB4-92EC-D26EE6BC4B82}" type="slidenum">
              <a:rPr lang="fr-CA"/>
              <a:pPr fontAlgn="base">
                <a:spcBef>
                  <a:spcPct val="0"/>
                </a:spcBef>
                <a:spcAft>
                  <a:spcPct val="0"/>
                </a:spcAft>
                <a:defRPr/>
              </a:pPr>
              <a:t>5</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TextEdit="1"/>
          </p:cNvSpPr>
          <p:nvPr>
            <p:ph type="sldImg"/>
          </p:nvPr>
        </p:nvSpPr>
        <p:spPr bwMode="auto">
          <a:noFill/>
          <a:ln>
            <a:solidFill>
              <a:srgbClr val="000000"/>
            </a:solidFill>
            <a:miter lim="800000"/>
            <a:headEnd/>
            <a:tailEnd/>
          </a:ln>
        </p:spPr>
      </p:sp>
      <p:sp>
        <p:nvSpPr>
          <p:cNvPr id="54275" name="Rectangle 3"/>
          <p:cNvSpPr>
            <a:spLocks noGrp="1"/>
          </p:cNvSpPr>
          <p:nvPr>
            <p:ph type="body" idx="1"/>
          </p:nvPr>
        </p:nvSpPr>
        <p:spPr bwMode="auto">
          <a:noFill/>
        </p:spPr>
        <p:txBody>
          <a:bodyPr wrap="square" numCol="1" anchor="t" anchorCtr="0" compatLnSpc="1">
            <a:prstTxWarp prst="textNoShape">
              <a:avLst/>
            </a:prstTxWarp>
          </a:bodyPr>
          <a:lstStyle/>
          <a:p>
            <a:endParaRPr lang="fr-CA" sz="1400"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52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Il n’existe aucun consensus dans la littérature ou parmi les organismes de réglementation quant à la définition des boissons énergisantes. Une « </a:t>
            </a:r>
            <a:r>
              <a:rPr lang="fr-CA" sz="1200" b="1" kern="1200" baseline="0" dirty="0" smtClean="0">
                <a:solidFill>
                  <a:schemeClr val="tx1"/>
                </a:solidFill>
                <a:latin typeface="+mn-lt"/>
                <a:ea typeface="+mn-ea"/>
                <a:cs typeface="+mn-cs"/>
              </a:rPr>
              <a:t>boisson énergisante » </a:t>
            </a:r>
            <a:r>
              <a:rPr lang="fr-CA" sz="1200" b="0" kern="1200" baseline="0" dirty="0" smtClean="0">
                <a:solidFill>
                  <a:schemeClr val="tx1"/>
                </a:solidFill>
                <a:latin typeface="+mn-lt"/>
                <a:ea typeface="+mn-ea"/>
                <a:cs typeface="+mn-cs"/>
              </a:rPr>
              <a:t>peut généralement être définie de la façon suivante </a:t>
            </a:r>
            <a:r>
              <a:rPr lang="fr-CA" sz="1200" kern="1200" baseline="0" dirty="0" smtClean="0">
                <a:solidFill>
                  <a:schemeClr val="tx1"/>
                </a:solidFill>
                <a:latin typeface="+mn-lt"/>
                <a:ea typeface="+mn-ea"/>
                <a:cs typeface="+mn-cs"/>
              </a:rPr>
              <a:t>: tout produit se présentant sous la forme d’une boisson ou d’un concentré liquide et qui prétend contenir un mélange d’ingrédients ayant la propriété de rehausser les niveaux d’énergie et de vivacité, excluant les boissons pour sportifs (ex. : </a:t>
            </a:r>
            <a:r>
              <a:rPr lang="fr-CA" sz="1200" kern="1200" baseline="0" dirty="0" err="1" smtClean="0">
                <a:solidFill>
                  <a:schemeClr val="tx1"/>
                </a:solidFill>
                <a:latin typeface="+mn-lt"/>
                <a:ea typeface="+mn-ea"/>
                <a:cs typeface="+mn-cs"/>
              </a:rPr>
              <a:t>Gatorade</a:t>
            </a:r>
            <a:r>
              <a:rPr lang="fr-CA" sz="1200" kern="1200" baseline="0" dirty="0" smtClean="0">
                <a:solidFill>
                  <a:schemeClr val="tx1"/>
                </a:solidFill>
                <a:latin typeface="+mn-lt"/>
                <a:ea typeface="+mn-ea"/>
                <a:cs typeface="+mn-cs"/>
              </a:rPr>
              <a:t>®, </a:t>
            </a:r>
            <a:r>
              <a:rPr lang="fr-CA" sz="1200" kern="1200" baseline="0" dirty="0" err="1" smtClean="0">
                <a:solidFill>
                  <a:schemeClr val="tx1"/>
                </a:solidFill>
                <a:latin typeface="+mn-lt"/>
                <a:ea typeface="+mn-ea"/>
                <a:cs typeface="+mn-cs"/>
              </a:rPr>
              <a:t>Powerade</a:t>
            </a:r>
            <a:r>
              <a:rPr lang="fr-CA" sz="1200" kern="1200" baseline="0" dirty="0" smtClean="0">
                <a:solidFill>
                  <a:schemeClr val="tx1"/>
                </a:solidFill>
                <a:latin typeface="+mn-lt"/>
                <a:ea typeface="+mn-ea"/>
                <a:cs typeface="+mn-cs"/>
              </a:rPr>
              <a:t>®). </a:t>
            </a:r>
          </a:p>
          <a:p>
            <a:pPr marL="0" marR="0" indent="0" algn="l" defTabSz="914400" rtl="0" eaLnBrk="0" fontAlgn="base" latinLnBrk="0" hangingPunct="0">
              <a:lnSpc>
                <a:spcPct val="100000"/>
              </a:lnSpc>
              <a:spcBef>
                <a:spcPct val="30000"/>
              </a:spcBef>
              <a:spcAft>
                <a:spcPct val="0"/>
              </a:spcAft>
              <a:buClrTx/>
              <a:buSzTx/>
              <a:buFontTx/>
              <a:buNone/>
              <a:tabLst/>
              <a:defRPr/>
            </a:pPr>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Au sens de la loi au Canada, les boissons énergisantes sont en ce moment considérées comme des </a:t>
            </a:r>
            <a:r>
              <a:rPr lang="fr-CA" sz="1200" i="1" kern="1200" baseline="0" dirty="0" smtClean="0">
                <a:solidFill>
                  <a:schemeClr val="tx1"/>
                </a:solidFill>
                <a:latin typeface="+mn-lt"/>
                <a:ea typeface="+mn-ea"/>
                <a:cs typeface="+mn-cs"/>
              </a:rPr>
              <a:t>produits de santé naturels</a:t>
            </a:r>
            <a:r>
              <a:rPr lang="fr-CA" sz="1200" i="0" kern="1200" baseline="0" dirty="0" smtClean="0">
                <a:solidFill>
                  <a:schemeClr val="tx1"/>
                </a:solidFill>
                <a:latin typeface="+mn-lt"/>
                <a:ea typeface="+mn-ea"/>
                <a:cs typeface="+mn-cs"/>
              </a:rPr>
              <a:t>, parce qu’elles présentent </a:t>
            </a:r>
            <a:r>
              <a:rPr lang="fr-CA" sz="1200" kern="1200" baseline="0" dirty="0" smtClean="0">
                <a:solidFill>
                  <a:schemeClr val="tx1"/>
                </a:solidFill>
                <a:latin typeface="+mn-lt"/>
                <a:ea typeface="+mn-ea"/>
                <a:cs typeface="+mn-cs"/>
              </a:rPr>
              <a:t>des teneurs d’ingrédients qui ne sont pas</a:t>
            </a:r>
          </a:p>
          <a:p>
            <a:r>
              <a:rPr lang="fr-CA" sz="1200" kern="1200" baseline="0" dirty="0" smtClean="0">
                <a:solidFill>
                  <a:schemeClr val="tx1"/>
                </a:solidFill>
                <a:latin typeface="+mn-lt"/>
                <a:ea typeface="+mn-ea"/>
                <a:cs typeface="+mn-cs"/>
              </a:rPr>
              <a:t>permises dans les aliments et parce qu’elles sont présentées comme ayant des usages thérapeutiques (ex. : rétablir la vivacité d’esprit en présence de fatigue et de somnolence).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Les principaux ingrédients contenus dans les boissons énergisantes sont généralement de l’eau, du sucre et de la caféine synthétique ou de source naturelle (ex. : guarana, herba mate). La caféine est le principal ingrédient actif des boissons énergisantes, et est souvent accompagnée de diverses autres substances (ex. : taurine, ginseng, vitamines) qui contribueraient notamment à leur effet stimulant.</a:t>
            </a:r>
            <a:endParaRPr lang="fr-CA" sz="1400" dirty="0" smtClean="0"/>
          </a:p>
          <a:p>
            <a:endParaRPr lang="fr-CA" dirty="0" smtClean="0"/>
          </a:p>
          <a:p>
            <a:endParaRPr lang="fr-CA" dirty="0" smtClean="0"/>
          </a:p>
          <a:p>
            <a:endParaRPr lang="fr-CA" dirty="0" smtClean="0"/>
          </a:p>
        </p:txBody>
      </p:sp>
      <p:sp>
        <p:nvSpPr>
          <p:cNvPr id="4" name="Espace réservé du numéro de diapositive 3"/>
          <p:cNvSpPr>
            <a:spLocks noGrp="1"/>
          </p:cNvSpPr>
          <p:nvPr>
            <p:ph type="sldNum" sz="quarter" idx="5"/>
          </p:nvPr>
        </p:nvSpPr>
        <p:spPr/>
        <p:txBody>
          <a:bodyPr/>
          <a:lstStyle/>
          <a:p>
            <a:pPr>
              <a:defRPr/>
            </a:pPr>
            <a:fld id="{707923F1-EE04-48E9-958B-7971265E0A89}" type="slidenum">
              <a:rPr lang="fr-CA" smtClean="0"/>
              <a:pPr>
                <a:defRPr/>
              </a:pPr>
              <a:t>7</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TextEdit="1"/>
          </p:cNvSpPr>
          <p:nvPr>
            <p:ph type="sldImg"/>
          </p:nvPr>
        </p:nvSpPr>
        <p:spPr bwMode="auto">
          <a:noFill/>
          <a:ln>
            <a:solidFill>
              <a:srgbClr val="000000"/>
            </a:solidFill>
            <a:miter lim="800000"/>
            <a:headEnd/>
            <a:tailEnd/>
          </a:ln>
        </p:spPr>
      </p:sp>
      <p:sp>
        <p:nvSpPr>
          <p:cNvPr id="56323"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eaLnBrk="1" hangingPunct="1">
              <a:lnSpc>
                <a:spcPct val="90000"/>
              </a:lnSpc>
              <a:spcBef>
                <a:spcPct val="0"/>
              </a:spcBef>
            </a:pPr>
            <a:r>
              <a:rPr lang="fr-CA" dirty="0" smtClean="0"/>
              <a:t>Dans la littérature, on retrouve jusqu’à maintenant peu d’études qui ont examiné les effets indésirables de la </a:t>
            </a:r>
            <a:r>
              <a:rPr lang="fr-CA" b="1" dirty="0" smtClean="0"/>
              <a:t>combinaison des ingrédients  </a:t>
            </a:r>
            <a:r>
              <a:rPr lang="fr-CA" dirty="0" smtClean="0"/>
              <a:t>contenus dans les boissons énergisantes. Les études disponibles</a:t>
            </a:r>
            <a:r>
              <a:rPr lang="fr-CA" baseline="0" dirty="0" smtClean="0"/>
              <a:t> s’attardent surtout aux effets recherchés. </a:t>
            </a:r>
          </a:p>
          <a:p>
            <a:pPr eaLnBrk="1" hangingPunct="1">
              <a:lnSpc>
                <a:spcPct val="90000"/>
              </a:lnSpc>
              <a:spcBef>
                <a:spcPct val="0"/>
              </a:spcBef>
            </a:pPr>
            <a:endParaRPr lang="fr-CA" baseline="0" dirty="0" smtClean="0"/>
          </a:p>
          <a:p>
            <a:pPr eaLnBrk="1" hangingPunct="1">
              <a:lnSpc>
                <a:spcPct val="90000"/>
              </a:lnSpc>
              <a:spcBef>
                <a:spcPct val="0"/>
              </a:spcBef>
            </a:pPr>
            <a:r>
              <a:rPr lang="fr-CA" dirty="0" smtClean="0"/>
              <a:t>Les quelques publications qui portent sur les effets néfastes sont principalement des études uniques, réalisées sur un petit nombre de sujets ou des rapports de cas. Tout de même, elles révèlent des effets comme une diminution de la qualité du sommeil, et une augmentation de la fréquence cardiaque et de la tension artérielle lors</a:t>
            </a:r>
            <a:r>
              <a:rPr lang="fr-CA" baseline="0" dirty="0" smtClean="0"/>
              <a:t> de la consommation de deux boissons énergisantes pendant 7 jours</a:t>
            </a:r>
            <a:r>
              <a:rPr lang="fr-CA" dirty="0" smtClean="0"/>
              <a:t>. Les effets</a:t>
            </a:r>
            <a:r>
              <a:rPr lang="fr-CA" baseline="0" dirty="0" smtClean="0"/>
              <a:t> sur le plan cardiovasculaire et de la tension artérielle</a:t>
            </a:r>
            <a:r>
              <a:rPr lang="fr-CA" dirty="0" smtClean="0"/>
              <a:t> ne</a:t>
            </a:r>
            <a:r>
              <a:rPr lang="fr-CA" baseline="0" dirty="0" smtClean="0"/>
              <a:t> semblent pas problématiques pour </a:t>
            </a:r>
            <a:r>
              <a:rPr lang="fr-CA" dirty="0" smtClean="0"/>
              <a:t>des personnes en bonne santé, mais pourraient l’être chez les personnes atteintes d’une maladie cardiovasculaire.</a:t>
            </a:r>
          </a:p>
          <a:p>
            <a:pPr eaLnBrk="1" hangingPunct="1">
              <a:lnSpc>
                <a:spcPct val="90000"/>
              </a:lnSpc>
              <a:spcBef>
                <a:spcPct val="0"/>
              </a:spcBef>
            </a:pPr>
            <a:endParaRPr lang="fr-CA" dirty="0" smtClean="0"/>
          </a:p>
          <a:p>
            <a:pPr eaLnBrk="1" hangingPunct="1">
              <a:lnSpc>
                <a:spcPct val="90000"/>
              </a:lnSpc>
              <a:spcBef>
                <a:spcPct val="0"/>
              </a:spcBef>
            </a:pPr>
            <a:r>
              <a:rPr lang="fr-CA" dirty="0" smtClean="0"/>
              <a:t>On note </a:t>
            </a:r>
            <a:r>
              <a:rPr lang="fr-CA" baseline="0" dirty="0" smtClean="0"/>
              <a:t>aussi des effets cardiaques plus importants dans des rapports de cas où des personnes ont consommé plusieurs boissons énergisantes; des incidents sont survenus après la consommation de plusieurs boissons énergisantes, mais à partir de ce type de données on ne peut pas conclure hors de tout doute que les c’est la consommation de boissons énergisantes qui était responsable.</a:t>
            </a:r>
            <a:endParaRPr lang="fr-CA" dirty="0" smtClean="0"/>
          </a:p>
          <a:p>
            <a:pPr eaLnBrk="1" hangingPunct="1">
              <a:lnSpc>
                <a:spcPct val="90000"/>
              </a:lnSpc>
              <a:spcBef>
                <a:spcPct val="0"/>
              </a:spcBef>
            </a:pPr>
            <a:endParaRPr lang="fr-CA" dirty="0" smtClean="0"/>
          </a:p>
          <a:p>
            <a:pPr eaLnBrk="1" hangingPunct="1">
              <a:lnSpc>
                <a:spcPct val="90000"/>
              </a:lnSpc>
              <a:spcBef>
                <a:spcPct val="0"/>
              </a:spcBef>
            </a:pPr>
            <a:r>
              <a:rPr lang="fr-CA" dirty="0" smtClean="0"/>
              <a:t>Les auteurs des études associent principalement les effets indésirables observés à la présence de caféine qui est bien connue pour ces effets de toxicité </a:t>
            </a:r>
            <a:r>
              <a:rPr lang="fr-CA" baseline="0" dirty="0" smtClean="0"/>
              <a:t>aiguë et chronique.</a:t>
            </a:r>
            <a:endParaRPr lang="fr-CA" dirty="0" smtClean="0"/>
          </a:p>
          <a:p>
            <a:pPr eaLnBrk="1" hangingPunct="1">
              <a:lnSpc>
                <a:spcPct val="90000"/>
              </a:lnSpc>
              <a:spcBef>
                <a:spcPct val="0"/>
              </a:spcBef>
            </a:pPr>
            <a:endParaRPr lang="fr-CA" dirty="0" smtClean="0"/>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9</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734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Selon la littérature scientifique disponible, les effets sur la santé découlant de leur consommation seraient principalement liés à leur contenu en caféine et en sucre. Pour ce qui est des autres ingrédients, les teneurs présentes dans les boissons énergisantes semblent induire peu d’effets indésirables à court terme.</a:t>
            </a:r>
            <a:endParaRPr lang="fr-CA" dirty="0" smtClean="0"/>
          </a:p>
        </p:txBody>
      </p:sp>
      <p:sp>
        <p:nvSpPr>
          <p:cNvPr id="4" name="Espace réservé du numéro de diapositive 3"/>
          <p:cNvSpPr>
            <a:spLocks noGrp="1"/>
          </p:cNvSpPr>
          <p:nvPr>
            <p:ph type="sldNum" sz="quarter" idx="5"/>
          </p:nvPr>
        </p:nvSpPr>
        <p:spPr/>
        <p:txBody>
          <a:bodyPr/>
          <a:lstStyle/>
          <a:p>
            <a:pPr>
              <a:defRPr/>
            </a:pPr>
            <a:fld id="{4B292CA9-07FE-4187-BCC2-1A76B3A68412}" type="slidenum">
              <a:rPr lang="fr-CA" smtClean="0"/>
              <a:pPr>
                <a:defRPr/>
              </a:pPr>
              <a:t>10</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TextEdit="1"/>
          </p:cNvSpPr>
          <p:nvPr>
            <p:ph type="sldImg"/>
          </p:nvPr>
        </p:nvSpPr>
        <p:spPr bwMode="auto">
          <a:noFill/>
          <a:ln>
            <a:solidFill>
              <a:srgbClr val="000000"/>
            </a:solidFill>
            <a:miter lim="800000"/>
            <a:headEnd/>
            <a:tailEnd/>
          </a:ln>
        </p:spPr>
      </p:sp>
      <p:sp>
        <p:nvSpPr>
          <p:cNvPr id="58371"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La caféine est le principal ingrédient actif des boissons énergisantes et </a:t>
            </a:r>
            <a:r>
              <a:rPr lang="fr-CA" sz="1200" kern="1200" baseline="0" dirty="0" smtClean="0">
                <a:solidFill>
                  <a:schemeClr val="tx1"/>
                </a:solidFill>
                <a:latin typeface="+mn-lt"/>
                <a:ea typeface="+mn-ea"/>
                <a:cs typeface="+mn-cs"/>
              </a:rPr>
              <a:t>sans aucun doute la substance stimulante légale la plus consommée dans le monde. En plus des boissons énergisantes, plusieurs produits de consommation peuvent en contenir, comme le café, le thé, les boissons gazeuses, le chocolat, les friandises et les médicaments. Tous ces produits contribuent à l’effet cumulatif de la caféine consommée au cours d’une même journée.</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Bien que cette substance puisse produire un certain effet stimulant (hausse d’énergie temporaire, amélioration de la concentration, maintien de l’éveil), ses effets ne sont pas que positifs.</a:t>
            </a:r>
            <a:endParaRPr lang="fr-CA" dirty="0" smtClean="0">
              <a:latin typeface="Arial" charset="0"/>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fr-CA" dirty="0" smtClean="0">
              <a:latin typeface="Arial" charset="0"/>
            </a:endParaRPr>
          </a:p>
        </p:txBody>
      </p:sp>
      <p:sp>
        <p:nvSpPr>
          <p:cNvPr id="4" name="Espace réservé du numéro de diapositive 3"/>
          <p:cNvSpPr>
            <a:spLocks noGrp="1"/>
          </p:cNvSpPr>
          <p:nvPr>
            <p:ph type="sldNum" sz="quarter" idx="10"/>
          </p:nvPr>
        </p:nvSpPr>
        <p:spPr/>
        <p:txBody>
          <a:bodyPr/>
          <a:lstStyle/>
          <a:p>
            <a:pPr>
              <a:defRPr/>
            </a:pPr>
            <a:fld id="{4484A84B-198B-4E96-98F6-563C34998307}" type="slidenum">
              <a:rPr lang="fr-CA" smtClean="0"/>
              <a:pPr>
                <a:defRPr/>
              </a:pPr>
              <a:t>12</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Peu importe le groupe d’âge et la condition médicale, un apport en caféine supérieur aux limites recommandées peut entraîner l’apparition de différents symptômes, depuis la simple nausée jusqu’à des problèmes cardiaques graves.</a:t>
            </a:r>
            <a:endParaRPr lang="fr-CA" dirty="0" smtClean="0"/>
          </a:p>
        </p:txBody>
      </p:sp>
      <p:sp>
        <p:nvSpPr>
          <p:cNvPr id="4" name="Espace réservé du numéro de diapositive 3"/>
          <p:cNvSpPr>
            <a:spLocks noGrp="1"/>
          </p:cNvSpPr>
          <p:nvPr>
            <p:ph type="sldNum" sz="quarter" idx="5"/>
          </p:nvPr>
        </p:nvSpPr>
        <p:spPr/>
        <p:txBody>
          <a:bodyPr/>
          <a:lstStyle/>
          <a:p>
            <a:pPr>
              <a:defRPr/>
            </a:pPr>
            <a:fld id="{E97B2062-64DF-48AC-9D75-3E9AA2BFCEED}" type="slidenum">
              <a:rPr lang="fr-CA" smtClean="0"/>
              <a:pPr>
                <a:defRPr/>
              </a:pPr>
              <a:t>13</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Une dépendance physique et psychologique à la caféine peut également se développer à la suite d’une consommation régulière de produits qui en contiennent, et ainsi induire des symptômes de sevrage à l’arrêt de la consommation (ex. : baisse d’énergie, somnolence, difficulté de concentration, maux de tête, irritabilité). Ces symptômes sont souvent à l’opposé des effets stimulants recherchés, et se manifestent dans les 12 à 24 heures après l’arrêt de la consommation. La consommation de caféine soulage les symptômes de sevrage, ce qui peut inciter à une consommation chronique.</a:t>
            </a:r>
            <a:endParaRPr lang="fr-CA" sz="1200" kern="1200" dirty="0">
              <a:solidFill>
                <a:schemeClr val="tx1"/>
              </a:solidFill>
              <a:latin typeface="+mn-lt"/>
              <a:ea typeface="+mn-ea"/>
              <a:cs typeface="+mn-cs"/>
            </a:endParaRPr>
          </a:p>
        </p:txBody>
      </p:sp>
      <p:sp>
        <p:nvSpPr>
          <p:cNvPr id="4" name="Espace réservé du numéro de diapositive 3"/>
          <p:cNvSpPr>
            <a:spLocks noGrp="1"/>
          </p:cNvSpPr>
          <p:nvPr>
            <p:ph type="sldNum" sz="quarter" idx="5"/>
          </p:nvPr>
        </p:nvSpPr>
        <p:spPr/>
        <p:txBody>
          <a:bodyPr/>
          <a:lstStyle/>
          <a:p>
            <a:pPr>
              <a:defRPr/>
            </a:pPr>
            <a:fld id="{B8B0AC7D-F514-4C91-A809-1A9F3B9A747D}" type="slidenum">
              <a:rPr lang="fr-CA" smtClean="0"/>
              <a:pPr>
                <a:defRPr/>
              </a:pPr>
              <a:t>14</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144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enfants et les adolescents sont beaucoup plus à risque d’intoxication chronique ou aiguë à la caféine et sont particulièrement susceptibles à l’apparition d’effets indésirables. Ceux qui sont atteints d’une maladie chronique (cardiovasculaire, psychiatrique, neurologique, gastroduodénale, hépatique, rénale) sont d’autant plus sensibles à cette substance. Par ailleurs, il existe plusieurs interactions médicamenteuses importantes avec la caféine (ex. : </a:t>
            </a:r>
            <a:r>
              <a:rPr lang="fr-CA" sz="1200" kern="1200" baseline="0" dirty="0" err="1" smtClean="0">
                <a:solidFill>
                  <a:schemeClr val="tx1"/>
                </a:solidFill>
                <a:latin typeface="+mn-lt"/>
                <a:ea typeface="+mn-ea"/>
                <a:cs typeface="+mn-cs"/>
              </a:rPr>
              <a:t>Clozaril</a:t>
            </a:r>
            <a:r>
              <a:rPr lang="fr-CA" sz="1200" kern="1200" baseline="0" dirty="0" smtClean="0">
                <a:solidFill>
                  <a:schemeClr val="tx1"/>
                </a:solidFill>
                <a:latin typeface="+mn-lt"/>
                <a:ea typeface="+mn-ea"/>
                <a:cs typeface="+mn-cs"/>
              </a:rPr>
              <a:t>®, </a:t>
            </a:r>
            <a:r>
              <a:rPr lang="fr-CA" sz="1200" kern="1200" baseline="0" dirty="0" err="1" smtClean="0">
                <a:solidFill>
                  <a:schemeClr val="tx1"/>
                </a:solidFill>
                <a:latin typeface="+mn-lt"/>
                <a:ea typeface="+mn-ea"/>
                <a:cs typeface="+mn-cs"/>
              </a:rPr>
              <a:t>Ritalin</a:t>
            </a:r>
            <a:r>
              <a:rPr lang="fr-CA" sz="1200" kern="1200" baseline="0" dirty="0" smtClean="0">
                <a:solidFill>
                  <a:schemeClr val="tx1"/>
                </a:solidFill>
                <a:latin typeface="+mn-lt"/>
                <a:ea typeface="+mn-ea"/>
                <a:cs typeface="+mn-cs"/>
              </a:rPr>
              <a:t>®, amphétamines) qui peuvent entraîner des effets indésirables à la suite d’une consommation de boissons énergisantes.</a:t>
            </a:r>
            <a:endParaRPr lang="fr-CA" sz="1300" dirty="0" smtClean="0"/>
          </a:p>
        </p:txBody>
      </p:sp>
      <p:sp>
        <p:nvSpPr>
          <p:cNvPr id="4" name="Espace réservé du numéro de diapositive 3"/>
          <p:cNvSpPr>
            <a:spLocks noGrp="1"/>
          </p:cNvSpPr>
          <p:nvPr>
            <p:ph type="sldNum" sz="quarter" idx="5"/>
          </p:nvPr>
        </p:nvSpPr>
        <p:spPr/>
        <p:txBody>
          <a:bodyPr/>
          <a:lstStyle/>
          <a:p>
            <a:pPr>
              <a:defRPr/>
            </a:pPr>
            <a:fld id="{B9AD7BDB-DE09-432B-97B8-A45504AE2A3D}" type="slidenum">
              <a:rPr lang="fr-CA" smtClean="0"/>
              <a:pPr>
                <a:defRPr/>
              </a:pPr>
              <a:t>15</a:t>
            </a:fld>
            <a:endParaRPr lang="fr-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TextEdit="1"/>
          </p:cNvSpPr>
          <p:nvPr>
            <p:ph type="sldImg"/>
          </p:nvPr>
        </p:nvSpPr>
        <p:spPr bwMode="auto">
          <a:noFill/>
          <a:ln>
            <a:solidFill>
              <a:srgbClr val="000000"/>
            </a:solidFill>
            <a:miter lim="800000"/>
            <a:headEnd/>
            <a:tailEnd/>
          </a:ln>
        </p:spPr>
      </p:sp>
      <p:sp>
        <p:nvSpPr>
          <p:cNvPr id="62467"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349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La teneur en caféine des boissons énergisantes varie grandement entre les marques, les variétés et les formats, pouvant aller de 80 à près de 350 mg par contenant individuel. </a:t>
            </a:r>
          </a:p>
          <a:p>
            <a:r>
              <a:rPr lang="fr-CA" sz="1200" kern="1200" baseline="0" dirty="0" smtClean="0">
                <a:solidFill>
                  <a:schemeClr val="tx1"/>
                </a:solidFill>
                <a:latin typeface="+mn-lt"/>
                <a:ea typeface="+mn-ea"/>
                <a:cs typeface="+mn-cs"/>
              </a:rPr>
              <a:t>Il est faux de croire que cette quantité équivaut à 5 à 10 tasses de café; une boisson énergisante correspond plutôt à moins d’une tasse à près de 3 tasses de 250 ml de café filtre.</a:t>
            </a:r>
          </a:p>
          <a:p>
            <a:r>
              <a:rPr lang="fr-CA" sz="1200" kern="1200" baseline="0" dirty="0" smtClean="0">
                <a:solidFill>
                  <a:schemeClr val="tx1"/>
                </a:solidFill>
                <a:latin typeface="+mn-lt"/>
                <a:ea typeface="+mn-ea"/>
                <a:cs typeface="+mn-cs"/>
              </a:rPr>
              <a:t>En général, plus le volume augmente, plus la teneur en caféine est élevée. Il faut toutefois se méfier de certaines marques ou variétés qui sont plus concentrées que les autres produits du même</a:t>
            </a:r>
          </a:p>
          <a:p>
            <a:r>
              <a:rPr lang="fr-CA" sz="1200" kern="1200" baseline="0" dirty="0" smtClean="0">
                <a:solidFill>
                  <a:schemeClr val="tx1"/>
                </a:solidFill>
                <a:latin typeface="+mn-lt"/>
                <a:ea typeface="+mn-ea"/>
                <a:cs typeface="+mn-cs"/>
              </a:rPr>
              <a:t>format, de même que des versions concentrées de petit volume qui fournissent une quantité importante de caféine en quelques gorgées.</a:t>
            </a:r>
            <a:endParaRPr lang="fr-CA" dirty="0" smtClean="0"/>
          </a:p>
        </p:txBody>
      </p:sp>
      <p:sp>
        <p:nvSpPr>
          <p:cNvPr id="4" name="Espace réservé du numéro de diapositive 3"/>
          <p:cNvSpPr>
            <a:spLocks noGrp="1"/>
          </p:cNvSpPr>
          <p:nvPr>
            <p:ph type="sldNum" sz="quarter" idx="5"/>
          </p:nvPr>
        </p:nvSpPr>
        <p:spPr/>
        <p:txBody>
          <a:bodyPr/>
          <a:lstStyle/>
          <a:p>
            <a:pPr>
              <a:defRPr/>
            </a:pPr>
            <a:fld id="{655924C7-B665-4908-990D-20260230302F}" type="slidenum">
              <a:rPr lang="fr-CA" smtClean="0"/>
              <a:pPr>
                <a:defRPr/>
              </a:pPr>
              <a:t>17</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451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tableau montre qu’en général, les canettes régulières (250 ml) contiennent plus ou moins l’équivalent en caféine de 2/3 de tasse de café filtre ou de deux boissons gazeuses de type cola. </a:t>
            </a:r>
          </a:p>
          <a:p>
            <a:r>
              <a:rPr lang="fr-CA" sz="1200" kern="1200" baseline="0" dirty="0" smtClean="0">
                <a:solidFill>
                  <a:schemeClr val="tx1"/>
                </a:solidFill>
                <a:latin typeface="+mn-lt"/>
                <a:ea typeface="+mn-ea"/>
                <a:cs typeface="+mn-cs"/>
              </a:rPr>
              <a:t>Les canettes de grand volume le plus répandu (473 ml) équivalent pour la plupart à plus d’une tasse de café, ou à quatre canettes de cola. </a:t>
            </a:r>
          </a:p>
          <a:p>
            <a:r>
              <a:rPr lang="fr-CA" sz="1200" kern="1200" baseline="0" dirty="0" smtClean="0">
                <a:solidFill>
                  <a:schemeClr val="tx1"/>
                </a:solidFill>
                <a:latin typeface="+mn-lt"/>
                <a:ea typeface="+mn-ea"/>
                <a:cs typeface="+mn-cs"/>
              </a:rPr>
              <a:t>Les plus volumineuses (710 ml) correspondent le plus souvent à près de deux tasses de café ou six canettes de cola. </a:t>
            </a:r>
          </a:p>
          <a:p>
            <a:r>
              <a:rPr lang="fr-CA" sz="1200" kern="1200" baseline="0" dirty="0" smtClean="0">
                <a:solidFill>
                  <a:schemeClr val="tx1"/>
                </a:solidFill>
                <a:latin typeface="+mn-lt"/>
                <a:ea typeface="+mn-ea"/>
                <a:cs typeface="+mn-cs"/>
              </a:rPr>
              <a:t>Quant aux versions concentrées, leur teneur en caféine peut équivaloir à moins d’une tasse de café ou deux canettes de cola, mais peut aller jusqu’à une tasse de café et demie, ou près de six canettes de cola. </a:t>
            </a:r>
            <a:endParaRPr lang="fr-CA" dirty="0" smtClean="0"/>
          </a:p>
        </p:txBody>
      </p:sp>
      <p:sp>
        <p:nvSpPr>
          <p:cNvPr id="4" name="Espace réservé du numéro de diapositive 3"/>
          <p:cNvSpPr>
            <a:spLocks noGrp="1"/>
          </p:cNvSpPr>
          <p:nvPr>
            <p:ph type="sldNum" sz="quarter" idx="5"/>
          </p:nvPr>
        </p:nvSpPr>
        <p:spPr/>
        <p:txBody>
          <a:bodyPr/>
          <a:lstStyle/>
          <a:p>
            <a:pPr>
              <a:defRPr/>
            </a:pPr>
            <a:fld id="{253ED703-86EC-415F-9481-EA3FCFEE7E3E}" type="slidenum">
              <a:rPr lang="fr-CA" smtClean="0"/>
              <a:pPr>
                <a:defRPr/>
              </a:pPr>
              <a:t>18</a:t>
            </a:fld>
            <a:endParaRPr lang="fr-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TextEdit="1"/>
          </p:cNvSpPr>
          <p:nvPr>
            <p:ph type="sldImg"/>
          </p:nvPr>
        </p:nvSpPr>
        <p:spPr bwMode="auto">
          <a:noFill/>
          <a:ln>
            <a:solidFill>
              <a:srgbClr val="000000"/>
            </a:solidFill>
            <a:miter lim="800000"/>
            <a:headEnd/>
            <a:tailEnd/>
          </a:ln>
        </p:spPr>
      </p:sp>
      <p:sp>
        <p:nvSpPr>
          <p:cNvPr id="65539" name="Rectangle 3"/>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59395" name="Espace réservé des commentaires 2"/>
          <p:cNvSpPr>
            <a:spLocks noGrp="1"/>
          </p:cNvSpPr>
          <p:nvPr>
            <p:ph type="body" idx="1"/>
          </p:nvPr>
        </p:nvSpPr>
        <p:spPr bwMode="auto"/>
        <p:txBody>
          <a:bodyPr wrap="square" numCol="1" anchor="t" anchorCtr="0" compatLnSpc="1">
            <a:prstTxWarp prst="textNoShape">
              <a:avLst/>
            </a:prstTxWarp>
            <a:normAutofit/>
          </a:bodyPr>
          <a:lstStyle/>
          <a:p>
            <a:r>
              <a:rPr lang="fr-CA" sz="1200" kern="1200" baseline="0" dirty="0" smtClean="0">
                <a:solidFill>
                  <a:schemeClr val="tx1"/>
                </a:solidFill>
                <a:latin typeface="+mn-lt"/>
                <a:ea typeface="+mn-ea"/>
                <a:cs typeface="+mn-cs"/>
              </a:rPr>
              <a:t>Les données disponibles ne permettent pas d’évaluer l’apport total de caféine (incluant la quantité provenant des boissons énergisantes) chez les Québécois, et de comparer cette valeur aux limites recommandées. </a:t>
            </a: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Toutefois, on remarque que pour les adultes en bonne santé, </a:t>
            </a:r>
            <a:r>
              <a:rPr lang="fr-CA" sz="1200" dirty="0" smtClean="0"/>
              <a:t>la consommation de plusieurs contenants de boissons énergisantes (2,5 à 5) est nécessaire pour fournir une quantité de caféine atteignant la limite recommandée.</a:t>
            </a:r>
            <a:r>
              <a:rPr lang="fr-CA" sz="1200" baseline="0" dirty="0" smtClean="0"/>
              <a:t> Les r</a:t>
            </a:r>
            <a:r>
              <a:rPr lang="fr-CA" sz="2400" b="0" dirty="0" smtClean="0"/>
              <a:t>isques d’atteindre les limites recommandées sont donc peu élevés dans le cadre d’usage occasionnel ou de consommation de quantités modérées de boissons énergisantes et sont comparables à la consommation de café. </a:t>
            </a:r>
          </a:p>
          <a:p>
            <a:endParaRPr lang="fr-CA" dirty="0" smtClean="0"/>
          </a:p>
        </p:txBody>
      </p:sp>
      <p:sp>
        <p:nvSpPr>
          <p:cNvPr id="4" name="Espace réservé du numéro de diapositive 3"/>
          <p:cNvSpPr>
            <a:spLocks noGrp="1"/>
          </p:cNvSpPr>
          <p:nvPr>
            <p:ph type="sldNum" sz="quarter" idx="5"/>
          </p:nvPr>
        </p:nvSpPr>
        <p:spPr/>
        <p:txBody>
          <a:bodyPr/>
          <a:lstStyle/>
          <a:p>
            <a:pPr>
              <a:defRPr/>
            </a:pPr>
            <a:fld id="{A3010EFA-D678-42C8-8932-4919CBCB00A7}" type="slidenum">
              <a:rPr lang="fr-CA" smtClean="0"/>
              <a:pPr>
                <a:defRPr/>
              </a:pPr>
              <a:t>20</a:t>
            </a:fld>
            <a:endParaRPr lang="fr-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0419" name="Espace réservé des commentaires 2"/>
          <p:cNvSpPr>
            <a:spLocks noGrp="1"/>
          </p:cNvSpPr>
          <p:nvPr>
            <p:ph type="body" idx="1"/>
          </p:nvPr>
        </p:nvSpPr>
        <p:spPr bwMode="auto"/>
        <p:txBody>
          <a:bodyPr wrap="square" numCol="1" anchor="t" anchorCtr="0" compatLnSpc="1">
            <a:prstTxWarp prst="textNoShape">
              <a:avLst/>
            </a:prstTxWarp>
            <a:normAutofit/>
          </a:bodyPr>
          <a:lstStyle/>
          <a:p>
            <a:pPr>
              <a:defRPr/>
            </a:pPr>
            <a:r>
              <a:rPr lang="fr-CA" sz="1200" kern="1200" baseline="0" dirty="0" smtClean="0">
                <a:solidFill>
                  <a:schemeClr val="tx1"/>
                </a:solidFill>
                <a:latin typeface="+mn-lt"/>
                <a:ea typeface="+mn-ea"/>
                <a:cs typeface="+mn-cs"/>
              </a:rPr>
              <a:t>Chez les enfants et les adolescents, la consommation d’une seule boisson énergisante peut toutefois représenter un apport important de caféine.</a:t>
            </a:r>
          </a:p>
          <a:p>
            <a:r>
              <a:rPr lang="fr-CA" sz="1200" kern="1200" baseline="0" dirty="0" smtClean="0">
                <a:solidFill>
                  <a:schemeClr val="tx1"/>
                </a:solidFill>
                <a:latin typeface="+mn-lt"/>
                <a:ea typeface="+mn-ea"/>
                <a:cs typeface="+mn-cs"/>
              </a:rPr>
              <a:t>En effet, la teneur en caféine de la plupart des boissons énergisantes se rapproche ou dépasse les limites maximales quotidiennes recommandées chez les enfants de 12 ans et moins (tableau 1). Même les moins concentrées peuvent facilement fournir un excès de caféine pour plusieurs d’entre eux. Santé Canada déconseille d’ailleurs la consommation de boissons énergisantes chez</a:t>
            </a:r>
          </a:p>
          <a:p>
            <a:r>
              <a:rPr lang="fr-CA" sz="1200" kern="1200" baseline="0" dirty="0" smtClean="0">
                <a:solidFill>
                  <a:schemeClr val="tx1"/>
                </a:solidFill>
                <a:latin typeface="+mn-lt"/>
                <a:ea typeface="+mn-ea"/>
                <a:cs typeface="+mn-cs"/>
              </a:rPr>
              <a:t>les enfants.</a:t>
            </a:r>
          </a:p>
          <a:p>
            <a:r>
              <a:rPr lang="fr-CA" sz="1200" kern="1200" baseline="0" dirty="0" smtClean="0">
                <a:solidFill>
                  <a:schemeClr val="tx1"/>
                </a:solidFill>
                <a:latin typeface="+mn-lt"/>
                <a:ea typeface="+mn-ea"/>
                <a:cs typeface="+mn-cs"/>
              </a:rPr>
              <a:t>Chez les adolescents, le contenu en caféine des boissons énergisantes de « petit » format (tableau 2) est inférieur à la limite quotidienne proposée. Cependant, lorsque la consommation d’une boisson énergisante de petit format est combinée à d’autres sources de caféine présentes dans l’alimentation, il peut s’ensuivre un apport excessif en caféine. Quant au grand format le plus répandu (473 ml) et aux versions concentrées (60-75 ml), la consommation d’une seule boisson peut atteindre ou excéder la limite proposée, chez la plupart des adolescents. </a:t>
            </a:r>
          </a:p>
          <a:p>
            <a:r>
              <a:rPr lang="fr-CA" sz="1200" kern="1200" baseline="0" dirty="0" smtClean="0">
                <a:solidFill>
                  <a:schemeClr val="tx1"/>
                </a:solidFill>
                <a:latin typeface="+mn-lt"/>
                <a:ea typeface="+mn-ea"/>
                <a:cs typeface="+mn-cs"/>
              </a:rPr>
              <a:t>Cela dit, la teneur en caféine d’une tasse de café peut aussi excéder la limite pour un bon nombre d’adolescents.</a:t>
            </a:r>
            <a:endParaRPr lang="fr-CA" dirty="0" smtClean="0"/>
          </a:p>
        </p:txBody>
      </p:sp>
      <p:sp>
        <p:nvSpPr>
          <p:cNvPr id="4" name="Espace réservé du numéro de diapositive 3"/>
          <p:cNvSpPr>
            <a:spLocks noGrp="1"/>
          </p:cNvSpPr>
          <p:nvPr>
            <p:ph type="sldNum" sz="quarter" idx="5"/>
          </p:nvPr>
        </p:nvSpPr>
        <p:spPr/>
        <p:txBody>
          <a:bodyPr/>
          <a:lstStyle/>
          <a:p>
            <a:pPr>
              <a:defRPr/>
            </a:pPr>
            <a:fld id="{48B01AA5-B096-42D8-87B3-1783E55CC90B}" type="slidenum">
              <a:rPr lang="fr-CA" smtClean="0"/>
              <a:pPr>
                <a:defRPr/>
              </a:pPr>
              <a:t>21</a:t>
            </a:fld>
            <a:endParaRPr lang="fr-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861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856441F5-6C94-4147-88F5-EFAD3112E9D9}" type="slidenum">
              <a:rPr lang="fr-CA" smtClean="0"/>
              <a:pPr>
                <a:defRPr/>
              </a:pPr>
              <a:t>22</a:t>
            </a:fld>
            <a:endParaRPr lang="fr-CA"/>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62467" name="Espace réservé des commentaires 2"/>
          <p:cNvSpPr>
            <a:spLocks noGrp="1"/>
          </p:cNvSpPr>
          <p:nvPr>
            <p:ph type="body" idx="1"/>
          </p:nvPr>
        </p:nvSpPr>
        <p:spPr bwMode="auto"/>
        <p:txBody>
          <a:bodyPr wrap="square" numCol="1" anchor="t" anchorCtr="0" compatLnSpc="1">
            <a:prstTxWarp prst="textNoShape">
              <a:avLst/>
            </a:prstTxWarp>
            <a:normAutofit/>
          </a:bodyPr>
          <a:lstStyle/>
          <a:p>
            <a:r>
              <a:rPr lang="fr-CA" sz="1200" kern="1200" baseline="0" dirty="0" smtClean="0">
                <a:solidFill>
                  <a:schemeClr val="tx1"/>
                </a:solidFill>
                <a:latin typeface="+mn-lt"/>
                <a:ea typeface="+mn-ea"/>
                <a:cs typeface="+mn-cs"/>
              </a:rPr>
              <a:t>La consommation simultanée de boissons énergisantes et d’alcool est déconseillée par Santé Canada. Quelques études suggèrent que la caféine contenue dans les boissons énergisantes pourrait réduire la sensation d’ébriété, sans toutefois diminuer l’affaiblissement de certaines facultés par l’alcool (ex. : coordination motrice, temps de réaction).</a:t>
            </a:r>
          </a:p>
          <a:p>
            <a:r>
              <a:rPr lang="fr-CA" sz="1200" kern="1200" baseline="0" dirty="0" smtClean="0">
                <a:solidFill>
                  <a:schemeClr val="tx1"/>
                </a:solidFill>
                <a:latin typeface="+mn-lt"/>
                <a:ea typeface="+mn-ea"/>
                <a:cs typeface="+mn-cs"/>
              </a:rPr>
              <a:t>La consommation de ce mélange a également été associée à la consommation d’une plus grande quantité d’alcool et à l’adoption de comportements risqués. </a:t>
            </a:r>
          </a:p>
          <a:p>
            <a:r>
              <a:rPr lang="fr-CA" sz="1200" kern="1200" baseline="0" dirty="0" smtClean="0">
                <a:solidFill>
                  <a:schemeClr val="tx1"/>
                </a:solidFill>
                <a:latin typeface="+mn-lt"/>
                <a:ea typeface="+mn-ea"/>
                <a:cs typeface="+mn-cs"/>
              </a:rPr>
              <a:t>Cependant, la consommation de boisson énergisante n’est pas nécessairement responsable de la quantité d’alcool ingérée ou des comportements risqués adoptés qui ont été rapportés dans ces études; il est possible que des facteurs personnels ou contextuels déjà présents chez ceux qui consomment des boissons énergisantes aient eu une influence. </a:t>
            </a:r>
          </a:p>
          <a:p>
            <a:r>
              <a:rPr lang="fr-CA" sz="1200" kern="1200" baseline="0" dirty="0" smtClean="0">
                <a:solidFill>
                  <a:schemeClr val="tx1"/>
                </a:solidFill>
                <a:latin typeface="+mn-lt"/>
                <a:ea typeface="+mn-ea"/>
                <a:cs typeface="+mn-cs"/>
              </a:rPr>
              <a:t>D’ailleurs, il semble que ces boissons soient particulièrement populaires chez ceux qui consomment davantage d’alcool et de drogue.</a:t>
            </a:r>
            <a:endParaRPr lang="fr-CA" b="1" dirty="0" smtClean="0"/>
          </a:p>
        </p:txBody>
      </p:sp>
      <p:sp>
        <p:nvSpPr>
          <p:cNvPr id="7065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21CAF25-8EE4-4FED-8F56-BEE6F71493EC}" type="slidenum">
              <a:rPr lang="fr-CA"/>
              <a:pPr fontAlgn="base">
                <a:spcBef>
                  <a:spcPct val="0"/>
                </a:spcBef>
                <a:spcAft>
                  <a:spcPct val="0"/>
                </a:spcAft>
                <a:defRPr/>
              </a:pPr>
              <a:t>23</a:t>
            </a:fld>
            <a:endParaRPr lang="fr-CA"/>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065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06B4520A-16C4-46CB-B63A-601D21324370}" type="slidenum">
              <a:rPr lang="fr-CA" smtClean="0"/>
              <a:pPr>
                <a:defRPr/>
              </a:pPr>
              <a:t>24</a:t>
            </a:fld>
            <a:endParaRPr lang="fr-CA"/>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Les boissons énergisantes sont souvent confondues </a:t>
            </a:r>
            <a:r>
              <a:rPr lang="fr-CA" sz="1200" b="0" kern="1200" dirty="0" smtClean="0">
                <a:solidFill>
                  <a:schemeClr val="tx1"/>
                </a:solidFill>
                <a:latin typeface="+mn-lt"/>
                <a:ea typeface="+mn-ea"/>
                <a:cs typeface="+mn-cs"/>
              </a:rPr>
              <a:t>avec les boissons pour sportifs, parfois </a:t>
            </a:r>
            <a:r>
              <a:rPr lang="fr-CA" sz="1200" kern="1200" dirty="0" smtClean="0">
                <a:solidFill>
                  <a:schemeClr val="tx1"/>
                </a:solidFill>
                <a:latin typeface="+mn-lt"/>
                <a:ea typeface="+mn-ea"/>
                <a:cs typeface="+mn-cs"/>
              </a:rPr>
              <a:t>appelés boissons énergétiques (ex. : </a:t>
            </a:r>
            <a:r>
              <a:rPr lang="fr-CA" sz="1200" kern="1200" dirty="0" err="1" smtClean="0">
                <a:solidFill>
                  <a:schemeClr val="tx1"/>
                </a:solidFill>
                <a:latin typeface="+mn-lt"/>
                <a:ea typeface="+mn-ea"/>
                <a:cs typeface="+mn-cs"/>
              </a:rPr>
              <a:t>Gatorade</a:t>
            </a:r>
            <a:r>
              <a:rPr lang="fr-CA" sz="1200" kern="1200" dirty="0" smtClean="0">
                <a:solidFill>
                  <a:schemeClr val="tx1"/>
                </a:solidFill>
                <a:latin typeface="+mn-lt"/>
                <a:ea typeface="+mn-ea"/>
                <a:cs typeface="+mn-cs"/>
              </a:rPr>
              <a:t>®, </a:t>
            </a:r>
            <a:r>
              <a:rPr lang="fr-CA" sz="1200" kern="1200" dirty="0" err="1" smtClean="0">
                <a:solidFill>
                  <a:schemeClr val="tx1"/>
                </a:solidFill>
                <a:latin typeface="+mn-lt"/>
                <a:ea typeface="+mn-ea"/>
                <a:cs typeface="+mn-cs"/>
              </a:rPr>
              <a:t>Powerade</a:t>
            </a:r>
            <a:r>
              <a:rPr lang="fr-CA" sz="1200" kern="1200" dirty="0" smtClean="0">
                <a:solidFill>
                  <a:schemeClr val="tx1"/>
                </a:solidFill>
                <a:latin typeface="+mn-lt"/>
                <a:ea typeface="+mn-ea"/>
                <a:cs typeface="+mn-cs"/>
              </a:rPr>
              <a:t>®). Toutefois, les boissons pour sportifs ne contiennent pas de caféine ou d’autres ingrédients stimulants et ne sont pas gazéifiées. Ces dernières contiennent une quantité moindre de sucre, ainsi que des sels minéraux (généralement sodium, potassium, chlore), afin de répondre aux besoins suscités par un effort physique prolongé et accompagné d’une sudation importante. </a:t>
            </a:r>
          </a:p>
          <a:p>
            <a:r>
              <a:rPr lang="fr-CA" dirty="0" smtClean="0"/>
              <a:t> </a:t>
            </a:r>
            <a:endParaRPr lang="fr-CA" dirty="0"/>
          </a:p>
        </p:txBody>
      </p:sp>
      <p:sp>
        <p:nvSpPr>
          <p:cNvPr id="4" name="Espace réservé du numéro de diapositive 3"/>
          <p:cNvSpPr>
            <a:spLocks noGrp="1"/>
          </p:cNvSpPr>
          <p:nvPr>
            <p:ph type="sldNum" sz="quarter" idx="10"/>
          </p:nvPr>
        </p:nvSpPr>
        <p:spPr/>
        <p:txBody>
          <a:bodyPr/>
          <a:lstStyle/>
          <a:p>
            <a:fld id="{AD3DFAE6-C046-477A-8153-4C65895C5A99}" type="slidenum">
              <a:rPr lang="fr-CA" smtClean="0"/>
              <a:pPr/>
              <a:t>25</a:t>
            </a:fld>
            <a:endParaRPr lang="fr-CA"/>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p:txBody>
          <a:bodyPr/>
          <a:lstStyle/>
          <a:p>
            <a:pPr>
              <a:defRPr/>
            </a:pPr>
            <a:fld id="{525DE225-FF6C-417A-9FBB-A9AFF0124D52}" type="slidenum">
              <a:rPr lang="fr-CA"/>
              <a:pPr>
                <a:defRPr/>
              </a:pPr>
              <a:t>26</a:t>
            </a:fld>
            <a:endParaRPr lang="fr-CA"/>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marketing associe les boissons énergisantes aux sports et suggère leur utilisation lors de la pratique d’activité physique. Toutefois, les études concernant l’effet des boissons énergisantes sur la performance sportive portent principalement sur de petits groupes d’athlètes et leurs résultats ne sont pas concluants; tandis que certaines études rapportent un effet positif, d’autres ne démontrent aucun effet.</a:t>
            </a:r>
          </a:p>
          <a:p>
            <a:r>
              <a:rPr lang="fr-CA" sz="1200" kern="1200" baseline="0" dirty="0" smtClean="0">
                <a:solidFill>
                  <a:schemeClr val="tx1"/>
                </a:solidFill>
                <a:latin typeface="+mn-lt"/>
                <a:ea typeface="+mn-ea"/>
                <a:cs typeface="+mn-cs"/>
              </a:rPr>
              <a:t>De plus, les boissons énergisantes ne sont pas formulées pour répondre aux besoins associés à la pratique d’activité physique, contrairement aux boissons pour sportifs. </a:t>
            </a:r>
          </a:p>
          <a:p>
            <a:r>
              <a:rPr lang="fr-CA" sz="1200" kern="1200" baseline="0" dirty="0" smtClean="0">
                <a:solidFill>
                  <a:schemeClr val="tx1"/>
                </a:solidFill>
                <a:latin typeface="+mn-lt"/>
                <a:ea typeface="+mn-ea"/>
                <a:cs typeface="+mn-cs"/>
              </a:rPr>
              <a:t>Bien que les effets indésirables et les risques liés à la consommation de boissons énergisantes lors d’efforts physiques soient peu documentés, il semble que leur composition (haute teneur en sucre et en caféine, formulation gazéifiée) puisse entraîner des troubles gastro-intestinaux (nausées, ballonnements, diarrhée) et nuire à la réhydratation. </a:t>
            </a:r>
          </a:p>
          <a:p>
            <a:r>
              <a:rPr lang="fr-CA" sz="1200" kern="1200" baseline="0" dirty="0" smtClean="0">
                <a:solidFill>
                  <a:schemeClr val="tx1"/>
                </a:solidFill>
                <a:latin typeface="+mn-lt"/>
                <a:ea typeface="+mn-ea"/>
                <a:cs typeface="+mn-cs"/>
              </a:rPr>
              <a:t>De plus, la caféine que ces boissons contiennent pourrait augmenter le risque de problèmes cardiovasculaires lors d’un l’effort physique, par son effet diurétique et par sa toxicité cardiaque directe déjà connue.</a:t>
            </a:r>
            <a:endParaRPr lang="fr-CA"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270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33ABD3E5-3DE0-4DBF-9D72-38370D1831BA}" type="slidenum">
              <a:rPr lang="fr-CA" smtClean="0"/>
              <a:pPr>
                <a:defRPr/>
              </a:pPr>
              <a:t>27</a:t>
            </a:fld>
            <a:endParaRPr lang="fr-CA"/>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373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contenu en sucre et en calories de la plupart des boissons énergisantes est comparable à celui des autres boissons sucrées, telles que les boissons gazeuses et les boissons aux fruits (ex. : punch aux fruits, limonade, thé glacé). La consommation régulière de boissons sucrées, incluant les boissons énergisantes, n’est pas une habitude favorable à une saine alimentation. En plus de fournir un excès de sucre et de favoriser le gain de poids, ces boissons risquent de remplacer celles qui méritent une plus grande place dans l’alimentation, comme l’eau et le lait.</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Par ailleurs, tout comme les autres boissons sucrées, les boissons énergisantes peuvent être néfastes pour la santé dentaire si elles sont consommées fréquemment. Le sucre qu’elles contiennent contribue à augmenter le risque de carie dentaire, tandis que leur acidité concourt au phénomène de l’érosion dentaire qui fragilise l’émail des dents et entraîne des dommages permanents.</a:t>
            </a:r>
          </a:p>
          <a:p>
            <a:r>
              <a:rPr lang="fr-CA" sz="1200" kern="1200" baseline="0" dirty="0" smtClean="0">
                <a:solidFill>
                  <a:schemeClr val="tx1"/>
                </a:solidFill>
                <a:latin typeface="+mn-lt"/>
                <a:ea typeface="+mn-ea"/>
                <a:cs typeface="+mn-cs"/>
              </a:rPr>
              <a:t>L’émail affaibli rend alors la dent plus sensible aux variations de température, plus friable au brossage et à la mastication, et plus vulnérable aux chocs. Des études indiquent que le potentiel érosif des boissons énergisantes pourrait être supérieur à celui des autres boissons sucrées.</a:t>
            </a:r>
            <a:endParaRPr lang="fr-CA" dirty="0" smtClean="0"/>
          </a:p>
        </p:txBody>
      </p:sp>
      <p:sp>
        <p:nvSpPr>
          <p:cNvPr id="4" name="Espace réservé du numéro de diapositive 3"/>
          <p:cNvSpPr>
            <a:spLocks noGrp="1"/>
          </p:cNvSpPr>
          <p:nvPr>
            <p:ph type="sldNum" sz="quarter" idx="5"/>
          </p:nvPr>
        </p:nvSpPr>
        <p:spPr/>
        <p:txBody>
          <a:bodyPr/>
          <a:lstStyle/>
          <a:p>
            <a:pPr>
              <a:defRPr/>
            </a:pPr>
            <a:fld id="{79C0DE62-420F-4A73-8641-3C1DFE849D74}" type="slidenum">
              <a:rPr lang="fr-CA" smtClean="0"/>
              <a:pPr>
                <a:defRPr/>
              </a:pPr>
              <a:t>28</a:t>
            </a:fld>
            <a:endParaRPr lang="fr-CA"/>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475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6C4ADEEB-FB9C-47D1-8EA6-FF13AA0DE212}" type="slidenum">
              <a:rPr lang="fr-CA" smtClean="0"/>
              <a:pPr>
                <a:defRPr/>
              </a:pPr>
              <a:t>29</a:t>
            </a:fld>
            <a:endParaRPr lang="fr-CA"/>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577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boissons énergisantes présentent des conditions d’usage et des mises en garde liées à leur teneur élevée en caféine. Malgré cela, elles sont vendues parmi les boissons sucrées traditionnelles sous la forme de boissons gazeuses de saveurs variées, et ce, dans de nombreux points de vente (ex. : dépanneurs, épiceries, machines distributrices). De plus, les boissons énergisantes sont</a:t>
            </a:r>
          </a:p>
          <a:p>
            <a:r>
              <a:rPr lang="fr-CA" sz="1200" kern="1200" baseline="0" dirty="0" smtClean="0">
                <a:solidFill>
                  <a:schemeClr val="tx1"/>
                </a:solidFill>
                <a:latin typeface="+mn-lt"/>
                <a:ea typeface="+mn-ea"/>
                <a:cs typeface="+mn-cs"/>
              </a:rPr>
              <a:t>le plus souvent présentées dans des contenants individuels de gros format, souvent en canette, un format non </a:t>
            </a:r>
            <a:r>
              <a:rPr lang="fr-CA" sz="1200" kern="1200" baseline="0" dirty="0" err="1" smtClean="0">
                <a:solidFill>
                  <a:schemeClr val="tx1"/>
                </a:solidFill>
                <a:latin typeface="+mn-lt"/>
                <a:ea typeface="+mn-ea"/>
                <a:cs typeface="+mn-cs"/>
              </a:rPr>
              <a:t>refermable</a:t>
            </a:r>
            <a:r>
              <a:rPr lang="fr-CA" sz="1200" kern="1200" baseline="0" dirty="0" smtClean="0">
                <a:solidFill>
                  <a:schemeClr val="tx1"/>
                </a:solidFill>
                <a:latin typeface="+mn-lt"/>
                <a:ea typeface="+mn-ea"/>
                <a:cs typeface="+mn-cs"/>
              </a:rPr>
              <a:t> destiné à être consommé en une seule occasion.</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Ces pratiques de mise en marché des boissons énergisantes peuvent laisser supposer que ces produits peuvent être consommés à volonté, et sans égard à l’âge et à l’état de santé du consommateur. Dans ce cas, le consommateur risque de ne pas porter attention aux mises en garde et aux conditions d’usage affichées sur ces boissons, lorsqu’elles le sont, ou de minimiser leur importance.</a:t>
            </a:r>
            <a:endParaRPr lang="fr-CA" dirty="0" smtClean="0"/>
          </a:p>
        </p:txBody>
      </p:sp>
      <p:sp>
        <p:nvSpPr>
          <p:cNvPr id="849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70AE1A-AD4A-4D0A-992B-A9BF3E37F9EC}" type="slidenum">
              <a:rPr lang="fr-CA"/>
              <a:pPr fontAlgn="base">
                <a:spcBef>
                  <a:spcPct val="0"/>
                </a:spcBef>
                <a:spcAft>
                  <a:spcPct val="0"/>
                </a:spcAft>
                <a:defRPr/>
              </a:pPr>
              <a:t>30</a:t>
            </a:fld>
            <a:endParaRPr lang="fr-CA"/>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5779" name="Espace réservé des commentaires 2"/>
          <p:cNvSpPr>
            <a:spLocks noGrp="1"/>
          </p:cNvSpPr>
          <p:nvPr>
            <p:ph type="body" idx="1"/>
          </p:nvPr>
        </p:nvSpPr>
        <p:spPr bwMode="auto">
          <a:noFill/>
        </p:spPr>
        <p:txBody>
          <a:bodyPr wrap="square" numCol="1" anchor="t" anchorCtr="0" compatLnSpc="1">
            <a:prstTxWarp prst="textNoShape">
              <a:avLst/>
            </a:prstTxWarp>
            <a:normAutofit/>
          </a:bodyPr>
          <a:lstStyle/>
          <a:p>
            <a:r>
              <a:rPr lang="fr-CA" sz="1200" kern="1200" baseline="0" dirty="0" smtClean="0">
                <a:solidFill>
                  <a:schemeClr val="tx1"/>
                </a:solidFill>
                <a:latin typeface="+mn-lt"/>
                <a:ea typeface="+mn-ea"/>
                <a:cs typeface="+mn-cs"/>
              </a:rPr>
              <a:t>Bien que Santé Canada déconseille la consommation simultanée de boissons énergisantes et d’alcool, des boissons énergisantes prémélangées avec de l’alcool sont disponibles dans les dépanneurs et à la Société des alcools du Québec. De plus, ces boissons n’affichent pas la teneur en caféine, ni les mentions exigées pour les boissons énergisantes ordinaires (ex. : « contient de la caféine », « déconseillé aux personnes sensibles à la caféine »). Les États-Unis ont récemment commencé à retirer de tels produits du marché en raison de leur danger potentiel. </a:t>
            </a:r>
          </a:p>
          <a:p>
            <a:endParaRPr lang="fr-CA" sz="1200" kern="1200" dirty="0" smtClean="0">
              <a:solidFill>
                <a:schemeClr val="tx1"/>
              </a:solidFill>
              <a:latin typeface="+mn-lt"/>
              <a:ea typeface="+mn-ea"/>
              <a:cs typeface="+mn-cs"/>
            </a:endParaRPr>
          </a:p>
          <a:p>
            <a:pPr marL="0" marR="0" lvl="1"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Ces mélanges prêts à boire qui contiennent environ </a:t>
            </a:r>
            <a:r>
              <a:rPr lang="fr-CA" sz="1200" dirty="0" smtClean="0"/>
              <a:t>7 % </a:t>
            </a:r>
            <a:r>
              <a:rPr lang="fr-CA" sz="1200" dirty="0" err="1" smtClean="0"/>
              <a:t>alc</a:t>
            </a:r>
            <a:r>
              <a:rPr lang="fr-CA" sz="1200" dirty="0" smtClean="0"/>
              <a:t>./vol et 25-125 mg de caféine par boisson </a:t>
            </a:r>
            <a:r>
              <a:rPr lang="fr-CA" sz="1200" kern="1200" baseline="0" dirty="0" smtClean="0">
                <a:solidFill>
                  <a:schemeClr val="tx1"/>
                </a:solidFill>
                <a:latin typeface="+mn-lt"/>
                <a:ea typeface="+mn-ea"/>
                <a:cs typeface="+mn-cs"/>
              </a:rPr>
              <a:t>ont souvent l’avantage d’être plus économiques que l’achat séparé de boissons énergisantes et d’alcool, et leur saveur sucrée les rend plus acceptables pour ceux qui n’apprécient pas le goût des boissons alcoolisées.</a:t>
            </a:r>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Le bien-fondé de la mise en marché de boissons alcoolisées qui contiennent de la caféine peut être mis en doute, étant donné les dangers que peut représenter le mélange de caféine et d’alcool. L’absence de mises en garde associée à la présence de caféine dans ces boissons est d’autant plus problématique. De plus, on peut craindre que les boissons énergisantes prémélangées avec de l’alcool attirent une jeune clientèle et encouragent le mélange de boissons énergisantes et d’alcool.  </a:t>
            </a:r>
          </a:p>
          <a:p>
            <a:pPr eaLnBrk="1" hangingPunct="1">
              <a:spcBef>
                <a:spcPct val="0"/>
              </a:spcBef>
            </a:pPr>
            <a:endParaRPr lang="fr-CA" dirty="0" smtClean="0"/>
          </a:p>
          <a:p>
            <a:endParaRPr lang="fr-CA" dirty="0" smtClean="0"/>
          </a:p>
        </p:txBody>
      </p:sp>
      <p:sp>
        <p:nvSpPr>
          <p:cNvPr id="84995"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970AE1A-AD4A-4D0A-992B-A9BF3E37F9EC}" type="slidenum">
              <a:rPr lang="fr-CA"/>
              <a:pPr fontAlgn="base">
                <a:spcBef>
                  <a:spcPct val="0"/>
                </a:spcBef>
                <a:spcAft>
                  <a:spcPct val="0"/>
                </a:spcAft>
                <a:defRPr/>
              </a:pPr>
              <a:t>31</a:t>
            </a:fld>
            <a:endParaRPr lang="fr-CA"/>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68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fr-CA" sz="1200" kern="1200" baseline="0" dirty="0" smtClean="0">
                <a:solidFill>
                  <a:schemeClr val="tx1"/>
                </a:solidFill>
                <a:latin typeface="+mn-lt"/>
                <a:ea typeface="+mn-ea"/>
                <a:cs typeface="+mn-cs"/>
              </a:rPr>
              <a:t>Des thèmes liés à un style de vie intense et des activités dont l’attrait se manifeste souvent à l’adolescence sont souvent exploités dans les stratégies de marketing. En effet, les évènements et organisations auxquels les compagnies de boissons énergisantes s’associent sont souvent en lien avec des sports extrêmes (ex. : planche à roulettes, parachute, boxe), des styles musicaux prisés des jeunes (ex. : musique alternative, hip-hop) et les jeux vidéo.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En plus de la promotion directe dans les lieux de vente, les entreprises de boissons énergisantes privilégient des canaux de diffusion novateurs, tels que la publicité sur Internet (ex. : sites des fabricants, sites de réseautage social), les concours, ainsi que les commandites et les partenariats. </a:t>
            </a:r>
          </a:p>
          <a:p>
            <a:endParaRPr lang="fr-CA" sz="1200" i="0" dirty="0" smtClean="0"/>
          </a:p>
          <a:p>
            <a:r>
              <a:rPr lang="fr-CA" sz="1200" i="0" dirty="0" smtClean="0"/>
              <a:t>On peut craindre que ces stratégies rejoignent une jeune clientèle et risquent d’inciter à la consommation.</a:t>
            </a:r>
            <a:endParaRPr lang="fr-CA" b="1" i="0" dirty="0" smtClean="0"/>
          </a:p>
        </p:txBody>
      </p:sp>
      <p:sp>
        <p:nvSpPr>
          <p:cNvPr id="4" name="Espace réservé du numéro de diapositive 3"/>
          <p:cNvSpPr>
            <a:spLocks noGrp="1"/>
          </p:cNvSpPr>
          <p:nvPr>
            <p:ph type="sldNum" sz="quarter" idx="5"/>
          </p:nvPr>
        </p:nvSpPr>
        <p:spPr/>
        <p:txBody>
          <a:bodyPr/>
          <a:lstStyle/>
          <a:p>
            <a:pPr>
              <a:defRPr/>
            </a:pPr>
            <a:fld id="{6EA0098A-329D-43C4-92AD-3D03664E4CDD}" type="slidenum">
              <a:rPr lang="fr-CA" smtClean="0"/>
              <a:pPr>
                <a:defRPr/>
              </a:pPr>
              <a:t>32</a:t>
            </a:fld>
            <a:endParaRPr lang="fr-CA"/>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7827"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fabricants suggèrent de tirer profit de l’effet stimulant de leurs boissons énergisantes pour différentes activités, tel que pour étudier et travailler, pour pratiquer une activité sportive ou encore pour danser toute la soirée. </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Cette </a:t>
            </a:r>
            <a:r>
              <a:rPr lang="fr-CA" sz="1200" i="0" kern="1200" baseline="0" dirty="0" smtClean="0">
                <a:solidFill>
                  <a:schemeClr val="tx1"/>
                </a:solidFill>
                <a:latin typeface="+mn-lt"/>
                <a:ea typeface="+mn-ea"/>
                <a:cs typeface="+mn-cs"/>
              </a:rPr>
              <a:t>approche s</a:t>
            </a:r>
            <a:r>
              <a:rPr lang="fr-CA" sz="1200" i="0" dirty="0" smtClean="0"/>
              <a:t>uggère que ces boissons sont</a:t>
            </a:r>
            <a:r>
              <a:rPr lang="fr-CA" sz="1200" i="0" baseline="0" dirty="0" smtClean="0"/>
              <a:t> essentielles pour </a:t>
            </a:r>
            <a:r>
              <a:rPr lang="fr-CA" sz="1200" i="0" dirty="0" smtClean="0"/>
              <a:t>la réussite académique et professionnelle, et pour jouir de la vie,</a:t>
            </a:r>
            <a:r>
              <a:rPr lang="fr-CA" sz="1200" i="0" baseline="0" dirty="0" smtClean="0"/>
              <a:t> en plus de </a:t>
            </a:r>
            <a:r>
              <a:rPr lang="fr-CA" sz="1200" i="0" kern="1200" baseline="0" dirty="0" smtClean="0">
                <a:solidFill>
                  <a:schemeClr val="tx1"/>
                </a:solidFill>
                <a:latin typeface="+mn-lt"/>
                <a:ea typeface="+mn-ea"/>
                <a:cs typeface="+mn-cs"/>
              </a:rPr>
              <a:t>risquer de banaliser </a:t>
            </a:r>
            <a:r>
              <a:rPr lang="fr-CA" sz="1200" kern="1200" baseline="0" dirty="0" smtClean="0">
                <a:solidFill>
                  <a:schemeClr val="tx1"/>
                </a:solidFill>
                <a:latin typeface="+mn-lt"/>
                <a:ea typeface="+mn-ea"/>
                <a:cs typeface="+mn-cs"/>
              </a:rPr>
              <a:t>la consommation fréquente de</a:t>
            </a:r>
          </a:p>
          <a:p>
            <a:r>
              <a:rPr lang="fr-CA" sz="1200" kern="1200" baseline="0" dirty="0" smtClean="0">
                <a:solidFill>
                  <a:schemeClr val="tx1"/>
                </a:solidFill>
                <a:latin typeface="+mn-lt"/>
                <a:ea typeface="+mn-ea"/>
                <a:cs typeface="+mn-cs"/>
              </a:rPr>
              <a:t>substances stimulantes.</a:t>
            </a:r>
            <a:endParaRPr lang="fr-CA" dirty="0" smtClean="0"/>
          </a:p>
        </p:txBody>
      </p:sp>
      <p:sp>
        <p:nvSpPr>
          <p:cNvPr id="4" name="Espace réservé du numéro de diapositive 3"/>
          <p:cNvSpPr>
            <a:spLocks noGrp="1"/>
          </p:cNvSpPr>
          <p:nvPr>
            <p:ph type="sldNum" sz="quarter" idx="5"/>
          </p:nvPr>
        </p:nvSpPr>
        <p:spPr/>
        <p:txBody>
          <a:bodyPr/>
          <a:lstStyle/>
          <a:p>
            <a:pPr>
              <a:defRPr/>
            </a:pPr>
            <a:fld id="{576C5C03-FF22-4007-BE4D-A756CFFE3913}" type="slidenum">
              <a:rPr lang="fr-CA" smtClean="0"/>
              <a:pPr>
                <a:defRPr/>
              </a:pPr>
              <a:t>33</a:t>
            </a:fld>
            <a:endParaRPr lang="fr-CA"/>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885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De plus, alors que les effets bénéfiques prétendus des boissons énergisantes sont surreprésentés dans les stratégies de promotion, les messages sur les risques et les effets indésirables potentiels liés à leur utilisation sont éclipsés. Les consommateurs peuvent donc croire que les boissons énergisantes sont inoffensives, et de ce fait, en boire de grandes quantités pour obtenir les effets souhaités.</a:t>
            </a:r>
            <a:endParaRPr lang="fr-CA" dirty="0" smtClean="0"/>
          </a:p>
        </p:txBody>
      </p:sp>
      <p:sp>
        <p:nvSpPr>
          <p:cNvPr id="39939"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C99EE21-9019-4FB0-BA64-C368403D401C}" type="slidenum">
              <a:rPr lang="fr-CA"/>
              <a:pPr fontAlgn="base">
                <a:spcBef>
                  <a:spcPct val="0"/>
                </a:spcBef>
                <a:spcAft>
                  <a:spcPct val="0"/>
                </a:spcAft>
                <a:defRPr/>
              </a:pPr>
              <a:t>34</a:t>
            </a:fld>
            <a:endParaRPr lang="fr-CA"/>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68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Considérées au sens de la loi comme un produit de santé naturel, les boissons énergisantes devraient, en principe, être assujetties à la réglementation destinée à encadrer la mise en marché de cette catégorie de produits. Par exemple, leur contenu en caféine devrait respecter certaines limites et l’on devrait lire sur les emballages des renseignements de type : « contient de la caféine », « ne pas mélanger avec de l’alcool ».</a:t>
            </a:r>
            <a:endParaRPr lang="fr-CA" b="1" dirty="0" smtClean="0"/>
          </a:p>
        </p:txBody>
      </p:sp>
      <p:sp>
        <p:nvSpPr>
          <p:cNvPr id="4" name="Espace réservé du numéro de diapositive 3"/>
          <p:cNvSpPr>
            <a:spLocks noGrp="1"/>
          </p:cNvSpPr>
          <p:nvPr>
            <p:ph type="sldNum" sz="quarter" idx="5"/>
          </p:nvPr>
        </p:nvSpPr>
        <p:spPr/>
        <p:txBody>
          <a:bodyPr/>
          <a:lstStyle/>
          <a:p>
            <a:pPr>
              <a:defRPr/>
            </a:pPr>
            <a:fld id="{6EA0098A-329D-43C4-92AD-3D03664E4CDD}" type="slidenum">
              <a:rPr lang="fr-CA" smtClean="0"/>
              <a:pPr>
                <a:defRPr/>
              </a:pPr>
              <a:t>35</a:t>
            </a:fld>
            <a:endParaRPr lang="fr-CA"/>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680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Or, la mise en application de la réglementation des produits de santé naturels est graduelle et non complétée, si bien que l’on peut retrouver sur les tablettes des commerces des boissons énergisantes qui n’ont pas fait l’objet d’une évaluation approfondie par Santé Canada. </a:t>
            </a:r>
          </a:p>
          <a:p>
            <a:r>
              <a:rPr lang="fr-CA" sz="1200" kern="1200" baseline="0" dirty="0" smtClean="0">
                <a:solidFill>
                  <a:schemeClr val="tx1"/>
                </a:solidFill>
                <a:latin typeface="+mn-lt"/>
                <a:ea typeface="+mn-ea"/>
                <a:cs typeface="+mn-cs"/>
              </a:rPr>
              <a:t>Ainsi, certaines boissons contiennent des quantités très élevées de caféine ou n’affichent pas la teneur en ingrédients actifs, les conditions d’usage, ou les mises en garde.</a:t>
            </a:r>
            <a:endParaRPr lang="fr-CA" b="1" dirty="0" smtClean="0"/>
          </a:p>
        </p:txBody>
      </p:sp>
      <p:sp>
        <p:nvSpPr>
          <p:cNvPr id="4" name="Espace réservé du numéro de diapositive 3"/>
          <p:cNvSpPr>
            <a:spLocks noGrp="1"/>
          </p:cNvSpPr>
          <p:nvPr>
            <p:ph type="sldNum" sz="quarter" idx="5"/>
          </p:nvPr>
        </p:nvSpPr>
        <p:spPr/>
        <p:txBody>
          <a:bodyPr/>
          <a:lstStyle/>
          <a:p>
            <a:pPr>
              <a:defRPr/>
            </a:pPr>
            <a:fld id="{6EA0098A-329D-43C4-92AD-3D03664E4CDD}" type="slidenum">
              <a:rPr lang="fr-CA" smtClean="0"/>
              <a:pPr>
                <a:defRPr/>
              </a:pPr>
              <a:t>36</a:t>
            </a:fld>
            <a:endParaRPr lang="fr-CA"/>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7987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endParaRPr lang="fr-CA" smtClean="0"/>
          </a:p>
        </p:txBody>
      </p:sp>
      <p:sp>
        <p:nvSpPr>
          <p:cNvPr id="4" name="Espace réservé du numéro de diapositive 3"/>
          <p:cNvSpPr>
            <a:spLocks noGrp="1"/>
          </p:cNvSpPr>
          <p:nvPr>
            <p:ph type="sldNum" sz="quarter" idx="5"/>
          </p:nvPr>
        </p:nvSpPr>
        <p:spPr/>
        <p:txBody>
          <a:bodyPr/>
          <a:lstStyle/>
          <a:p>
            <a:pPr>
              <a:defRPr/>
            </a:pPr>
            <a:fld id="{3D7C8654-FF04-470C-ACB2-801709B97C2B}" type="slidenum">
              <a:rPr lang="fr-CA" smtClean="0"/>
              <a:pPr>
                <a:defRPr/>
              </a:pPr>
              <a:t>37</a:t>
            </a:fld>
            <a:endParaRPr lang="fr-CA"/>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Pour les adultes en bonne santé, les enjeux potentiels pour la santé que peuvent représenter les boissons énergisantes sont surtout liés à la façon dont elles sont consommées et aux modes de vie qui entourent leur utilisation, plutôt qu’à leur composition. </a:t>
            </a:r>
          </a:p>
        </p:txBody>
      </p:sp>
      <p:sp>
        <p:nvSpPr>
          <p:cNvPr id="4" name="Espace réservé du numéro de diapositive 3"/>
          <p:cNvSpPr>
            <a:spLocks noGrp="1"/>
          </p:cNvSpPr>
          <p:nvPr>
            <p:ph type="sldNum" sz="quarter" idx="5"/>
          </p:nvPr>
        </p:nvSpPr>
        <p:spPr/>
        <p:txBody>
          <a:bodyPr/>
          <a:lstStyle/>
          <a:p>
            <a:pPr>
              <a:defRPr/>
            </a:pPr>
            <a:fld id="{464EB590-6A53-45BF-81A3-85F721880152}" type="slidenum">
              <a:rPr lang="fr-CA" smtClean="0"/>
              <a:pPr>
                <a:defRPr/>
              </a:pPr>
              <a:t>38</a:t>
            </a:fld>
            <a:endParaRPr lang="fr-CA"/>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0899"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La teneur élevée en caféine et en sucre, ainsi que l’acidité des boissons énergisantes comportent toutefois des enjeux potentiels pour la santé des enfants et des adolescents : intoxication à la caféine, troubles du sommeil, problèmes de santé dentaire, excès de poids, etc.</a:t>
            </a:r>
          </a:p>
          <a:p>
            <a:r>
              <a:rPr lang="fr-CA" sz="1200" kern="1200" baseline="0" dirty="0" smtClean="0">
                <a:solidFill>
                  <a:schemeClr val="tx1"/>
                </a:solidFill>
                <a:latin typeface="+mn-lt"/>
                <a:ea typeface="+mn-ea"/>
                <a:cs typeface="+mn-cs"/>
              </a:rPr>
              <a:t>Notamment, la consommation d’une seule de ces boissons peut suffire à l’apparition de symptômes d’intoxication à la caféine. </a:t>
            </a:r>
          </a:p>
        </p:txBody>
      </p:sp>
      <p:sp>
        <p:nvSpPr>
          <p:cNvPr id="4" name="Espace réservé du numéro de diapositive 3"/>
          <p:cNvSpPr>
            <a:spLocks noGrp="1"/>
          </p:cNvSpPr>
          <p:nvPr>
            <p:ph type="sldNum" sz="quarter" idx="5"/>
          </p:nvPr>
        </p:nvSpPr>
        <p:spPr/>
        <p:txBody>
          <a:bodyPr/>
          <a:lstStyle/>
          <a:p>
            <a:pPr>
              <a:defRPr/>
            </a:pPr>
            <a:fld id="{464EB590-6A53-45BF-81A3-85F721880152}" type="slidenum">
              <a:rPr lang="fr-CA" smtClean="0"/>
              <a:pPr>
                <a:defRPr/>
              </a:pPr>
              <a:t>39</a:t>
            </a:fld>
            <a:endParaRPr lang="fr-CA"/>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19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stratégies de commercialisation des boissons énergisantes suscitent des questionnements quant à l’attrait d’une jeune clientèle, à la normalisation d’une consommation fréquente</a:t>
            </a:r>
          </a:p>
          <a:p>
            <a:r>
              <a:rPr lang="fr-CA" sz="1200" kern="1200" baseline="0" dirty="0" smtClean="0">
                <a:solidFill>
                  <a:schemeClr val="tx1"/>
                </a:solidFill>
                <a:latin typeface="+mn-lt"/>
                <a:ea typeface="+mn-ea"/>
                <a:cs typeface="+mn-cs"/>
              </a:rPr>
              <a:t>de quantités importantes de caféine et de sucre, et à la banalisation de l’usage de substances stimulantes à des fins récréatives ou de performance.</a:t>
            </a:r>
            <a:endParaRPr lang="fr-CA" dirty="0" smtClean="0"/>
          </a:p>
          <a:p>
            <a:pPr marL="249238" lvl="0" indent="-231775">
              <a:lnSpc>
                <a:spcPct val="90000"/>
              </a:lnSpc>
              <a:spcBef>
                <a:spcPct val="0"/>
              </a:spcBef>
              <a:buClr>
                <a:srgbClr val="3792AA"/>
              </a:buClr>
              <a:buSzPct val="80000"/>
            </a:pPr>
            <a:endParaRPr lang="fr-CA" dirty="0" smtClean="0"/>
          </a:p>
        </p:txBody>
      </p:sp>
      <p:sp>
        <p:nvSpPr>
          <p:cNvPr id="4" name="Espace réservé du numéro de diapositive 3"/>
          <p:cNvSpPr>
            <a:spLocks noGrp="1"/>
          </p:cNvSpPr>
          <p:nvPr>
            <p:ph type="sldNum" sz="quarter" idx="5"/>
          </p:nvPr>
        </p:nvSpPr>
        <p:spPr/>
        <p:txBody>
          <a:bodyPr/>
          <a:lstStyle/>
          <a:p>
            <a:pPr>
              <a:defRPr/>
            </a:pPr>
            <a:fld id="{1315A62D-2193-470A-8696-22989B2F6DF7}" type="slidenum">
              <a:rPr lang="fr-CA" smtClean="0"/>
              <a:pPr>
                <a:defRPr/>
              </a:pPr>
              <a:t>40</a:t>
            </a:fld>
            <a:endParaRPr lang="fr-CA"/>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1923"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 portrait de la consommation de ces boissons par les enfants et les adolescents québécois est peu connu, ce qui rend difficiles l’identification des cibles d’intervention et l’évaluation du niveau de risque que représente actuellement ce nouveau phénomène. Il est d’autant moins évident d’en saisir l’importance par rapport aux autres problématiques de santé publique chez ce groupe de population.</a:t>
            </a:r>
            <a:endParaRPr lang="fr-CA" dirty="0" smtClean="0"/>
          </a:p>
        </p:txBody>
      </p:sp>
      <p:sp>
        <p:nvSpPr>
          <p:cNvPr id="4" name="Espace réservé du numéro de diapositive 3"/>
          <p:cNvSpPr>
            <a:spLocks noGrp="1"/>
          </p:cNvSpPr>
          <p:nvPr>
            <p:ph type="sldNum" sz="quarter" idx="5"/>
          </p:nvPr>
        </p:nvSpPr>
        <p:spPr/>
        <p:txBody>
          <a:bodyPr/>
          <a:lstStyle/>
          <a:p>
            <a:pPr>
              <a:defRPr/>
            </a:pPr>
            <a:fld id="{1315A62D-2193-470A-8696-22989B2F6DF7}" type="slidenum">
              <a:rPr lang="fr-CA" smtClean="0"/>
              <a:pPr>
                <a:defRPr/>
              </a:pPr>
              <a:t>41</a:t>
            </a:fld>
            <a:endParaRPr lang="fr-CA"/>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3971"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Il serait donc utile de surveiller les habitudes de consommation de boissons énergisantes (fréquence de consommation, nombre de boissons consommées par épisode de consommation, contextes de consommation), et plus largement, de produits </a:t>
            </a:r>
            <a:r>
              <a:rPr lang="fr-CA" sz="1200" kern="1200" baseline="0" dirty="0" err="1" smtClean="0">
                <a:solidFill>
                  <a:schemeClr val="tx1"/>
                </a:solidFill>
                <a:latin typeface="+mn-lt"/>
                <a:ea typeface="+mn-ea"/>
                <a:cs typeface="+mn-cs"/>
              </a:rPr>
              <a:t>caféinés</a:t>
            </a:r>
            <a:r>
              <a:rPr lang="fr-CA" sz="1200" kern="1200" baseline="0" dirty="0" smtClean="0">
                <a:solidFill>
                  <a:schemeClr val="tx1"/>
                </a:solidFill>
                <a:latin typeface="+mn-lt"/>
                <a:ea typeface="+mn-ea"/>
                <a:cs typeface="+mn-cs"/>
              </a:rPr>
              <a:t> dans leur ensemble. Une attention particulière devrait également être portée à la consommation de boissons énergisantes prémélangées avec de l’alcool, et du mélange de boissons énergisantes et d’alcool. Et afin d’avoir un portrait réel du risque de surconsommation de caféine, l’apport en caféine issu</a:t>
            </a:r>
            <a:r>
              <a:rPr lang="fr-CA" sz="1200" kern="1200" dirty="0" smtClean="0">
                <a:solidFill>
                  <a:schemeClr val="tx1"/>
                </a:solidFill>
                <a:latin typeface="+mn-lt"/>
                <a:ea typeface="+mn-ea"/>
                <a:cs typeface="+mn-cs"/>
              </a:rPr>
              <a:t> de l</a:t>
            </a:r>
            <a:r>
              <a:rPr lang="fr-CA" sz="1200" kern="1200" baseline="0" dirty="0" smtClean="0">
                <a:solidFill>
                  <a:schemeClr val="tx1"/>
                </a:solidFill>
                <a:latin typeface="+mn-lt"/>
                <a:ea typeface="+mn-ea"/>
                <a:cs typeface="+mn-cs"/>
              </a:rPr>
              <a:t>’ensemble des produits qui en contiennent et qui sont susceptibles d’être consommés par les jeunes devrait être examiné.</a:t>
            </a:r>
            <a:endParaRPr lang="fr-CA" dirty="0" smtClean="0"/>
          </a:p>
        </p:txBody>
      </p:sp>
      <p:sp>
        <p:nvSpPr>
          <p:cNvPr id="4" name="Espace réservé du numéro de diapositive 3"/>
          <p:cNvSpPr>
            <a:spLocks noGrp="1"/>
          </p:cNvSpPr>
          <p:nvPr>
            <p:ph type="sldNum" sz="quarter" idx="5"/>
          </p:nvPr>
        </p:nvSpPr>
        <p:spPr/>
        <p:txBody>
          <a:bodyPr/>
          <a:lstStyle/>
          <a:p>
            <a:pPr>
              <a:defRPr/>
            </a:pPr>
            <a:fld id="{FD5BAD51-B799-4C77-8E9C-1C8C0078CD9C}" type="slidenum">
              <a:rPr lang="fr-CA" smtClean="0"/>
              <a:pPr>
                <a:defRPr/>
              </a:pPr>
              <a:t>42</a:t>
            </a:fld>
            <a:endParaRPr lang="fr-CA"/>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professionnels de la santé et la population devraient également être mieux informés des risques pour certains groupes sensibles comme les enfants et les adolescents, des dangers associés à la surconsommation de ces produits et à leur combinaison avec l’alcool. En outre, les parents et les intervenants agissant auprès des jeunes devraient être sensibilisés aux effets indésirables de la consommation de boissons énergisantes chez cette clientèle.</a:t>
            </a:r>
            <a:endParaRPr lang="fr-CA" dirty="0" smtClean="0"/>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43</a:t>
            </a:fld>
            <a:endParaRPr lang="fr-CA"/>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Espace réservé de l'image des diapositives 1"/>
          <p:cNvSpPr>
            <a:spLocks noGrp="1" noRot="1" noChangeAspect="1" noTextEdit="1"/>
          </p:cNvSpPr>
          <p:nvPr>
            <p:ph type="sldImg"/>
          </p:nvPr>
        </p:nvSpPr>
        <p:spPr bwMode="auto">
          <a:noFill/>
          <a:ln>
            <a:solidFill>
              <a:srgbClr val="000000"/>
            </a:solidFill>
            <a:miter lim="800000"/>
            <a:headEnd/>
            <a:tailEnd/>
          </a:ln>
        </p:spPr>
      </p:sp>
      <p:sp>
        <p:nvSpPr>
          <p:cNvPr id="84995" name="Espace réservé des commentaires 2"/>
          <p:cNvSpPr>
            <a:spLocks noGrp="1"/>
          </p:cNvSpPr>
          <p:nvPr>
            <p:ph type="body" idx="1"/>
          </p:nvPr>
        </p:nvSpPr>
        <p:spPr bwMode="auto">
          <a:noFill/>
        </p:spPr>
        <p:txBody>
          <a:bodyPr wrap="square" numCol="1" anchor="t" anchorCtr="0" compatLnSpc="1">
            <a:prstTxWarp prst="textNoShape">
              <a:avLst/>
            </a:prstTxWarp>
          </a:bodyPr>
          <a:lstStyle/>
          <a:p>
            <a:r>
              <a:rPr lang="fr-CA" sz="1200" kern="1200" baseline="0" dirty="0" smtClean="0">
                <a:solidFill>
                  <a:schemeClr val="tx1"/>
                </a:solidFill>
                <a:latin typeface="+mn-lt"/>
                <a:ea typeface="+mn-ea"/>
                <a:cs typeface="+mn-cs"/>
              </a:rPr>
              <a:t>Les professionnels de la santé et la population devraient également être mieux informés des risques pour certains groupes sensibles comme les enfants et les adolescents, des dangers associés à la surconsommation de ces produits et à leur combinaison avec l’alcool. En outre, les parents et les intervenants agissant auprès des jeunes devraient être sensibilisés aux effets indésirables de la consommation de boissons énergisantes chez cette clientèle.</a:t>
            </a:r>
            <a:endParaRPr lang="fr-CA" dirty="0" smtClean="0"/>
          </a:p>
        </p:txBody>
      </p:sp>
      <p:sp>
        <p:nvSpPr>
          <p:cNvPr id="4" name="Espace réservé du numéro de diapositive 3"/>
          <p:cNvSpPr>
            <a:spLocks noGrp="1"/>
          </p:cNvSpPr>
          <p:nvPr>
            <p:ph type="sldNum" sz="quarter" idx="5"/>
          </p:nvPr>
        </p:nvSpPr>
        <p:spPr/>
        <p:txBody>
          <a:bodyPr/>
          <a:lstStyle/>
          <a:p>
            <a:pPr>
              <a:defRPr/>
            </a:pPr>
            <a:fld id="{B9CC28CF-DFE6-4594-98FD-B6D615680BDD}" type="slidenum">
              <a:rPr lang="fr-CA" smtClean="0"/>
              <a:pPr>
                <a:defRPr/>
              </a:pPr>
              <a:t>44</a:t>
            </a:fld>
            <a:endParaRPr lang="fr-CA"/>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CA" baseline="0" dirty="0" smtClean="0"/>
          </a:p>
        </p:txBody>
      </p:sp>
      <p:sp>
        <p:nvSpPr>
          <p:cNvPr id="4" name="Espace réservé du numéro de diapositive 3"/>
          <p:cNvSpPr>
            <a:spLocks noGrp="1"/>
          </p:cNvSpPr>
          <p:nvPr>
            <p:ph type="sldNum" sz="quarter" idx="10"/>
          </p:nvPr>
        </p:nvSpPr>
        <p:spPr/>
        <p:txBody>
          <a:bodyPr/>
          <a:lstStyle/>
          <a:p>
            <a:pPr>
              <a:defRPr/>
            </a:pPr>
            <a:fld id="{4484A84B-198B-4E96-98F6-563C34998307}" type="slidenum">
              <a:rPr lang="fr-CA" smtClean="0"/>
              <a:pPr>
                <a:defRPr/>
              </a:pPr>
              <a:t>45</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627313" y="2130425"/>
            <a:ext cx="6178550" cy="1470025"/>
          </a:xfrm>
        </p:spPr>
        <p:txBody>
          <a:bodyPr/>
          <a:lstStyle>
            <a:lvl1pPr algn="r">
              <a:defRPr>
                <a:solidFill>
                  <a:schemeClr val="bg1"/>
                </a:solidFill>
              </a:defRPr>
            </a:lvl1pPr>
          </a:lstStyle>
          <a:p>
            <a:r>
              <a:rPr lang="fr-FR" smtClean="0"/>
              <a:t>Cliquez pour modifier le style du titre</a:t>
            </a:r>
            <a:endParaRPr lang="fr-CA"/>
          </a:p>
        </p:txBody>
      </p:sp>
      <p:sp>
        <p:nvSpPr>
          <p:cNvPr id="3075" name="Rectangle 3"/>
          <p:cNvSpPr>
            <a:spLocks noGrp="1" noChangeArrowheads="1"/>
          </p:cNvSpPr>
          <p:nvPr>
            <p:ph type="subTitle" idx="1"/>
          </p:nvPr>
        </p:nvSpPr>
        <p:spPr>
          <a:xfrm>
            <a:off x="2419350" y="4197350"/>
            <a:ext cx="6400800" cy="1752600"/>
          </a:xfrm>
        </p:spPr>
        <p:txBody>
          <a:bodyPr/>
          <a:lstStyle>
            <a:lvl1pPr algn="r">
              <a:defRPr>
                <a:solidFill>
                  <a:schemeClr val="bg1"/>
                </a:solidFill>
              </a:defRPr>
            </a:lvl1pPr>
          </a:lstStyle>
          <a:p>
            <a:r>
              <a:rPr lang="fr-FR" smtClean="0"/>
              <a:t>Cliquez pour modifier le style des sous-titres du masque</a:t>
            </a:r>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7CB53C5F-4055-4883-8C5D-D111D4A0E3B9}" type="slidenum">
              <a:rPr lang="fr-CA" smtClean="0"/>
              <a:pPr>
                <a:defRPr/>
              </a:pPr>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6"/>
          <p:cNvSpPr>
            <a:spLocks noGrp="1" noChangeArrowheads="1"/>
          </p:cNvSpPr>
          <p:nvPr>
            <p:ph type="sldNum" sz="quarter" idx="10"/>
          </p:nvPr>
        </p:nvSpPr>
        <p:spPr>
          <a:ln/>
        </p:spPr>
        <p:txBody>
          <a:bodyPr/>
          <a:lstStyle>
            <a:lvl1pPr>
              <a:defRPr/>
            </a:lvl1pPr>
          </a:lstStyle>
          <a:p>
            <a:pPr>
              <a:defRPr/>
            </a:pPr>
            <a:fld id="{2301BDC9-84AD-4291-8F93-69B3479A8957}" type="slidenum">
              <a:rPr lang="fr-CA" smtClean="0"/>
              <a:pPr>
                <a:defRPr/>
              </a:pPr>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6"/>
          <p:cNvSpPr>
            <a:spLocks noGrp="1" noChangeArrowheads="1"/>
          </p:cNvSpPr>
          <p:nvPr>
            <p:ph type="sldNum" sz="quarter" idx="10"/>
          </p:nvPr>
        </p:nvSpPr>
        <p:spPr>
          <a:ln/>
        </p:spPr>
        <p:txBody>
          <a:bodyPr/>
          <a:lstStyle>
            <a:lvl1pPr>
              <a:defRPr/>
            </a:lvl1pPr>
          </a:lstStyle>
          <a:p>
            <a:pPr>
              <a:defRPr/>
            </a:pPr>
            <a:fld id="{FA2E7B1B-8E5D-4EAB-80AE-0442AB83C00A}" type="slidenum">
              <a:rPr lang="fr-CA" smtClean="0"/>
              <a:pPr>
                <a:defRPr/>
              </a:pPr>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6"/>
          <p:cNvSpPr>
            <a:spLocks noGrp="1" noChangeArrowheads="1"/>
          </p:cNvSpPr>
          <p:nvPr>
            <p:ph type="sldNum" sz="quarter" idx="10"/>
          </p:nvPr>
        </p:nvSpPr>
        <p:spPr>
          <a:ln/>
        </p:spPr>
        <p:txBody>
          <a:bodyPr/>
          <a:lstStyle>
            <a:lvl1pPr>
              <a:defRPr/>
            </a:lvl1pPr>
          </a:lstStyle>
          <a:p>
            <a:pPr>
              <a:defRPr/>
            </a:pPr>
            <a:fld id="{FFBE9E10-B04C-481F-A092-1CCADF295EBE}" type="slidenum">
              <a:rPr lang="fr-CA" smtClean="0"/>
              <a:pPr>
                <a:defRPr/>
              </a:pPr>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Rectangle 6"/>
          <p:cNvSpPr>
            <a:spLocks noGrp="1" noChangeArrowheads="1"/>
          </p:cNvSpPr>
          <p:nvPr>
            <p:ph type="sldNum" sz="quarter" idx="10"/>
          </p:nvPr>
        </p:nvSpPr>
        <p:spPr>
          <a:ln/>
        </p:spPr>
        <p:txBody>
          <a:bodyPr/>
          <a:lstStyle>
            <a:lvl1pPr>
              <a:defRPr/>
            </a:lvl1pPr>
          </a:lstStyle>
          <a:p>
            <a:pPr>
              <a:defRPr/>
            </a:pPr>
            <a:fld id="{96F20EC4-B7E7-4BAA-8082-BBF49BE08706}" type="slidenum">
              <a:rPr lang="fr-CA" smtClean="0"/>
              <a:pPr>
                <a:defRPr/>
              </a:pPr>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45D7C97A-508B-41BF-AB43-29716CCFA5DF}" type="slidenum">
              <a:rPr lang="fr-CA" smtClean="0"/>
              <a:pPr>
                <a:defRPr/>
              </a:pPr>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33A4186B-7237-4B79-8190-ABD79425CD81}" type="slidenum">
              <a:rPr lang="fr-CA" smtClean="0"/>
              <a:pPr>
                <a:defRPr/>
              </a:pPr>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CA"/>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fr-FR" noProof="0" smtClean="0"/>
              <a:t>Cliquez sur l'icône pour ajouter une image</a:t>
            </a:r>
            <a:endParaRPr lang="fr-CA" noProof="0" smtClean="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6"/>
          <p:cNvSpPr>
            <a:spLocks noGrp="1" noChangeArrowheads="1"/>
          </p:cNvSpPr>
          <p:nvPr>
            <p:ph type="sldNum" sz="quarter" idx="10"/>
          </p:nvPr>
        </p:nvSpPr>
        <p:spPr>
          <a:ln/>
        </p:spPr>
        <p:txBody>
          <a:bodyPr/>
          <a:lstStyle>
            <a:lvl1pPr>
              <a:defRPr/>
            </a:lvl1pPr>
          </a:lstStyle>
          <a:p>
            <a:pPr>
              <a:defRPr/>
            </a:pPr>
            <a:fld id="{72500749-2528-46F6-B51F-2566442190D0}" type="slidenum">
              <a:rPr lang="fr-CA" smtClean="0"/>
              <a:pPr>
                <a:defRPr/>
              </a:pPr>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1257EF36-5292-4A5F-939B-B65D8A52F347}" type="slidenum">
              <a:rPr lang="fr-CA" smtClean="0"/>
              <a:pPr>
                <a:defRPr/>
              </a:pPr>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6"/>
          <p:cNvSpPr>
            <a:spLocks noGrp="1" noChangeArrowheads="1"/>
          </p:cNvSpPr>
          <p:nvPr>
            <p:ph type="sldNum" sz="quarter" idx="10"/>
          </p:nvPr>
        </p:nvSpPr>
        <p:spPr>
          <a:ln/>
        </p:spPr>
        <p:txBody>
          <a:bodyPr/>
          <a:lstStyle>
            <a:lvl1pPr>
              <a:defRPr/>
            </a:lvl1pPr>
          </a:lstStyle>
          <a:p>
            <a:pPr>
              <a:defRPr/>
            </a:pPr>
            <a:fld id="{AA8191B6-110D-4AAE-813D-1B1BF26B3113}" type="slidenum">
              <a:rPr lang="fr-CA" smtClean="0"/>
              <a:pPr>
                <a:defRPr/>
              </a:pPr>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CA" smtClean="0"/>
              <a:t>Cliquez pour modifier le style du titre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CA" smtClean="0"/>
              <a:t>Cliquez pour modifier les styles du texte du masque</a:t>
            </a:r>
          </a:p>
          <a:p>
            <a:pPr lvl="1"/>
            <a:r>
              <a:rPr lang="fr-CA" smtClean="0"/>
              <a:t>Deuxième niveau</a:t>
            </a:r>
          </a:p>
          <a:p>
            <a:pPr lvl="2"/>
            <a:r>
              <a:rPr lang="fr-CA" smtClean="0"/>
              <a:t>Troisième niveau</a:t>
            </a:r>
          </a:p>
          <a:p>
            <a:pPr lvl="3"/>
            <a:r>
              <a:rPr lang="fr-CA" smtClean="0"/>
              <a:t>Quatrième niveau</a:t>
            </a:r>
          </a:p>
          <a:p>
            <a:pPr lvl="4"/>
            <a:r>
              <a:rPr lang="fr-CA" smtClean="0"/>
              <a:t>Cinquième niveau</a:t>
            </a:r>
          </a:p>
        </p:txBody>
      </p:sp>
      <p:sp>
        <p:nvSpPr>
          <p:cNvPr id="1030" name="Rectangle 6"/>
          <p:cNvSpPr>
            <a:spLocks noGrp="1" noChangeArrowheads="1"/>
          </p:cNvSpPr>
          <p:nvPr>
            <p:ph type="sldNum" sz="quarter" idx="4"/>
          </p:nvPr>
        </p:nvSpPr>
        <p:spPr bwMode="auto">
          <a:xfrm>
            <a:off x="-228600" y="6437313"/>
            <a:ext cx="658813"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1" smtClean="0">
                <a:solidFill>
                  <a:srgbClr val="B3E9EF"/>
                </a:solidFill>
              </a:defRPr>
            </a:lvl1pPr>
          </a:lstStyle>
          <a:p>
            <a:pPr>
              <a:defRPr/>
            </a:pPr>
            <a:fld id="{E1789A21-2748-43D8-8124-1905886EBCAA}" type="slidenum">
              <a:rPr lang="fr-CA" smtClean="0"/>
              <a:pPr>
                <a:defRPr/>
              </a:pPr>
              <a:t>‹N°›</a:t>
            </a:fld>
            <a:endParaRPr lang="fr-CA"/>
          </a:p>
        </p:txBody>
      </p:sp>
      <p:sp>
        <p:nvSpPr>
          <p:cNvPr id="1031" name="Line 7"/>
          <p:cNvSpPr>
            <a:spLocks noChangeShapeType="1"/>
          </p:cNvSpPr>
          <p:nvPr/>
        </p:nvSpPr>
        <p:spPr bwMode="auto">
          <a:xfrm>
            <a:off x="468313" y="1427163"/>
            <a:ext cx="8207375" cy="0"/>
          </a:xfrm>
          <a:prstGeom prst="line">
            <a:avLst/>
          </a:prstGeom>
          <a:noFill/>
          <a:ln w="28575">
            <a:solidFill>
              <a:srgbClr val="E5ED9D"/>
            </a:solidFill>
            <a:round/>
            <a:headEnd/>
            <a:tailEnd/>
          </a:ln>
          <a:effectLst/>
        </p:spPr>
        <p:txBody>
          <a:bodyPr/>
          <a:lstStyle/>
          <a:p>
            <a:pPr>
              <a:defRPr/>
            </a:pPr>
            <a:endParaRPr lang="fr-CA"/>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hf sldNum="0" hdr="0" ftr="0" dt="0"/>
  <p:txStyles>
    <p:titleStyle>
      <a:lvl1pPr algn="l" rtl="0" eaLnBrk="1" fontAlgn="base" hangingPunct="1">
        <a:spcBef>
          <a:spcPct val="0"/>
        </a:spcBef>
        <a:spcAft>
          <a:spcPct val="0"/>
        </a:spcAft>
        <a:defRPr sz="3600">
          <a:solidFill>
            <a:srgbClr val="E5ED9D"/>
          </a:solidFill>
          <a:latin typeface="+mj-lt"/>
          <a:ea typeface="+mj-ea"/>
          <a:cs typeface="+mj-cs"/>
        </a:defRPr>
      </a:lvl1pPr>
      <a:lvl2pPr algn="l" rtl="0" eaLnBrk="1" fontAlgn="base" hangingPunct="1">
        <a:spcBef>
          <a:spcPct val="0"/>
        </a:spcBef>
        <a:spcAft>
          <a:spcPct val="0"/>
        </a:spcAft>
        <a:defRPr sz="3600">
          <a:solidFill>
            <a:srgbClr val="E5ED9D"/>
          </a:solidFill>
          <a:latin typeface="Verdana" pitchFamily="34" charset="0"/>
        </a:defRPr>
      </a:lvl2pPr>
      <a:lvl3pPr algn="l" rtl="0" eaLnBrk="1" fontAlgn="base" hangingPunct="1">
        <a:spcBef>
          <a:spcPct val="0"/>
        </a:spcBef>
        <a:spcAft>
          <a:spcPct val="0"/>
        </a:spcAft>
        <a:defRPr sz="3600">
          <a:solidFill>
            <a:srgbClr val="E5ED9D"/>
          </a:solidFill>
          <a:latin typeface="Verdana" pitchFamily="34" charset="0"/>
        </a:defRPr>
      </a:lvl3pPr>
      <a:lvl4pPr algn="l" rtl="0" eaLnBrk="1" fontAlgn="base" hangingPunct="1">
        <a:spcBef>
          <a:spcPct val="0"/>
        </a:spcBef>
        <a:spcAft>
          <a:spcPct val="0"/>
        </a:spcAft>
        <a:defRPr sz="3600">
          <a:solidFill>
            <a:srgbClr val="E5ED9D"/>
          </a:solidFill>
          <a:latin typeface="Verdana" pitchFamily="34" charset="0"/>
        </a:defRPr>
      </a:lvl4pPr>
      <a:lvl5pPr algn="l" rtl="0" eaLnBrk="1" fontAlgn="base" hangingPunct="1">
        <a:spcBef>
          <a:spcPct val="0"/>
        </a:spcBef>
        <a:spcAft>
          <a:spcPct val="0"/>
        </a:spcAft>
        <a:defRPr sz="3600">
          <a:solidFill>
            <a:srgbClr val="E5ED9D"/>
          </a:solidFill>
          <a:latin typeface="Verdana" pitchFamily="34" charset="0"/>
        </a:defRPr>
      </a:lvl5pPr>
      <a:lvl6pPr marL="457200" algn="l" rtl="0" eaLnBrk="1" fontAlgn="base" hangingPunct="1">
        <a:spcBef>
          <a:spcPct val="0"/>
        </a:spcBef>
        <a:spcAft>
          <a:spcPct val="0"/>
        </a:spcAft>
        <a:defRPr sz="3600">
          <a:solidFill>
            <a:srgbClr val="E5ED9D"/>
          </a:solidFill>
          <a:latin typeface="Verdana" pitchFamily="34" charset="0"/>
        </a:defRPr>
      </a:lvl6pPr>
      <a:lvl7pPr marL="914400" algn="l" rtl="0" eaLnBrk="1" fontAlgn="base" hangingPunct="1">
        <a:spcBef>
          <a:spcPct val="0"/>
        </a:spcBef>
        <a:spcAft>
          <a:spcPct val="0"/>
        </a:spcAft>
        <a:defRPr sz="3600">
          <a:solidFill>
            <a:srgbClr val="E5ED9D"/>
          </a:solidFill>
          <a:latin typeface="Verdana" pitchFamily="34" charset="0"/>
        </a:defRPr>
      </a:lvl7pPr>
      <a:lvl8pPr marL="1371600" algn="l" rtl="0" eaLnBrk="1" fontAlgn="base" hangingPunct="1">
        <a:spcBef>
          <a:spcPct val="0"/>
        </a:spcBef>
        <a:spcAft>
          <a:spcPct val="0"/>
        </a:spcAft>
        <a:defRPr sz="3600">
          <a:solidFill>
            <a:srgbClr val="E5ED9D"/>
          </a:solidFill>
          <a:latin typeface="Verdana" pitchFamily="34" charset="0"/>
        </a:defRPr>
      </a:lvl8pPr>
      <a:lvl9pPr marL="1828800" algn="l" rtl="0" eaLnBrk="1" fontAlgn="base" hangingPunct="1">
        <a:spcBef>
          <a:spcPct val="0"/>
        </a:spcBef>
        <a:spcAft>
          <a:spcPct val="0"/>
        </a:spcAft>
        <a:defRPr sz="3600">
          <a:solidFill>
            <a:srgbClr val="E5ED9D"/>
          </a:solidFill>
          <a:latin typeface="Verdana" pitchFamily="34" charset="0"/>
        </a:defRPr>
      </a:lvl9pPr>
    </p:titleStyle>
    <p:bodyStyle>
      <a:lvl1pPr algn="l" rtl="0" eaLnBrk="1" fontAlgn="base" hangingPunct="1">
        <a:spcBef>
          <a:spcPct val="0"/>
        </a:spcBef>
        <a:spcAft>
          <a:spcPct val="30000"/>
        </a:spcAft>
        <a:defRPr sz="2800">
          <a:solidFill>
            <a:srgbClr val="B3E9EF"/>
          </a:solidFill>
          <a:latin typeface="+mn-lt"/>
          <a:ea typeface="+mn-ea"/>
          <a:cs typeface="+mn-cs"/>
        </a:defRPr>
      </a:lvl1pPr>
      <a:lvl2pPr marL="363538" indent="-361950"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2pPr>
      <a:lvl3pPr marL="725488" indent="-360363"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3pPr>
      <a:lvl4pPr marL="1058863" indent="-33178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4pPr>
      <a:lvl5pPr marL="14366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5pPr>
      <a:lvl6pPr marL="18938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6pPr>
      <a:lvl7pPr marL="23510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7pPr>
      <a:lvl8pPr marL="28082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8pPr>
      <a:lvl9pPr marL="3265488" indent="-376238" algn="l" rtl="0" eaLnBrk="1" fontAlgn="base" hangingPunct="1">
        <a:spcBef>
          <a:spcPct val="0"/>
        </a:spcBef>
        <a:spcAft>
          <a:spcPct val="30000"/>
        </a:spcAft>
        <a:buClr>
          <a:srgbClr val="B3E9EF"/>
        </a:buClr>
        <a:buFont typeface="Symbol" pitchFamily="18" charset="2"/>
        <a:buChar char="·"/>
        <a:defRPr sz="2800">
          <a:solidFill>
            <a:srgbClr val="FFFFFF"/>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tags" Target="../tags/tag10.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3.jpeg"/><Relationship Id="rId5" Type="http://schemas.openxmlformats.org/officeDocument/2006/relationships/tags" Target="../tags/tag18.xml"/><Relationship Id="rId10" Type="http://schemas.openxmlformats.org/officeDocument/2006/relationships/notesSlide" Target="../notesSlides/notesSlide7.xml"/><Relationship Id="rId4" Type="http://schemas.openxmlformats.org/officeDocument/2006/relationships/tags" Target="../tags/tag17.xml"/><Relationship Id="rId9"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2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xml"/><Relationship Id="rId1" Type="http://schemas.openxmlformats.org/officeDocument/2006/relationships/tags" Target="../tags/tag25.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5" Type="http://schemas.openxmlformats.org/officeDocument/2006/relationships/notesSlide" Target="../notesSlides/notesSlide13.xml"/><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xml"/><Relationship Id="rId1" Type="http://schemas.openxmlformats.org/officeDocument/2006/relationships/tags" Target="../tags/tag37.xml"/></Relationships>
</file>

<file path=ppt/slides/_rels/slide17.xml.rels><?xml version="1.0" encoding="UTF-8" standalone="yes"?>
<Relationships xmlns="http://schemas.openxmlformats.org/package/2006/relationships"><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tags" Target="../tags/tag38.xml"/><Relationship Id="rId5" Type="http://schemas.openxmlformats.org/officeDocument/2006/relationships/notesSlide" Target="../notesSlides/notesSlide17.xm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 Id="rId5" Type="http://schemas.openxmlformats.org/officeDocument/2006/relationships/notesSlide" Target="../notesSlides/notesSlide18.xml"/><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44.xml"/></Relationships>
</file>

<file path=ppt/slides/_rels/slide2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notesSlide" Target="../notesSlides/notesSlide20.xml"/><Relationship Id="rId4"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tags" Target="../tags/tag50.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5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xml"/><Relationship Id="rId1" Type="http://schemas.openxmlformats.org/officeDocument/2006/relationships/tags" Target="../tags/tag55.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7.xml"/><Relationship Id="rId1" Type="http://schemas.openxmlformats.org/officeDocument/2006/relationships/tags" Target="../tags/tag56.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9.xml"/><Relationship Id="rId1" Type="http://schemas.openxmlformats.org/officeDocument/2006/relationships/tags" Target="../tags/tag58.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xml"/><Relationship Id="rId1" Type="http://schemas.openxmlformats.org/officeDocument/2006/relationships/tags" Target="../tags/tag6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63.xml"/></Relationships>
</file>

<file path=ppt/slides/_rels/slide30.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notesSlide" Target="../notesSlides/notesSlide30.xml"/><Relationship Id="rId4"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 Id="rId5" Type="http://schemas.openxmlformats.org/officeDocument/2006/relationships/notesSlide" Target="../notesSlides/notesSlide31.xml"/><Relationship Id="rId4"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5" Type="http://schemas.openxmlformats.org/officeDocument/2006/relationships/notesSlide" Target="../notesSlides/notesSlide32.xml"/><Relationship Id="rId4"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notesSlide" Target="../notesSlides/notesSlide33.xml"/><Relationship Id="rId4"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notesSlide" Target="../notesSlides/notesSlide34.xml"/><Relationship Id="rId4"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5" Type="http://schemas.openxmlformats.org/officeDocument/2006/relationships/notesSlide" Target="../notesSlides/notesSlide35.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notesSlide" Target="../notesSlides/notesSlide36.xml"/><Relationship Id="rId4"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85.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tags" Target="../tags/tag94.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9.xml"/><Relationship Id="rId1" Type="http://schemas.openxmlformats.org/officeDocument/2006/relationships/tags" Target="../tags/tag98.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tags" Target="../tags/tag102.xml"/><Relationship Id="rId7" Type="http://schemas.openxmlformats.org/officeDocument/2006/relationships/image" Target="../media/image5.png"/><Relationship Id="rId2" Type="http://schemas.openxmlformats.org/officeDocument/2006/relationships/tags" Target="../tags/tag101.xml"/><Relationship Id="rId1" Type="http://schemas.openxmlformats.org/officeDocument/2006/relationships/tags" Target="../tags/tag100.xml"/><Relationship Id="rId6" Type="http://schemas.openxmlformats.org/officeDocument/2006/relationships/image" Target="../media/image4.png"/><Relationship Id="rId5" Type="http://schemas.openxmlformats.org/officeDocument/2006/relationships/notesSlide" Target="../notesSlides/notesSlide45.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a:xfrm>
            <a:off x="2159224" y="2996952"/>
            <a:ext cx="6984776" cy="1449506"/>
          </a:xfrm>
        </p:spPr>
        <p:txBody>
          <a:bodyPr/>
          <a:lstStyle/>
          <a:p>
            <a:pPr eaLnBrk="1" fontAlgn="auto" hangingPunct="1">
              <a:spcAft>
                <a:spcPts val="0"/>
              </a:spcAft>
              <a:defRPr/>
            </a:pPr>
            <a:r>
              <a:rPr lang="fr-CA" sz="4400" dirty="0" smtClean="0">
                <a:solidFill>
                  <a:schemeClr val="tx1"/>
                </a:solidFill>
              </a:rPr>
              <a:t>Boissons énergisantes :</a:t>
            </a:r>
            <a:r>
              <a:rPr lang="fr-CA" sz="3200" dirty="0" smtClean="0">
                <a:solidFill>
                  <a:schemeClr val="tx1"/>
                </a:solidFill>
              </a:rPr>
              <a:t/>
            </a:r>
            <a:br>
              <a:rPr lang="fr-CA" sz="3200" dirty="0" smtClean="0">
                <a:solidFill>
                  <a:schemeClr val="tx1"/>
                </a:solidFill>
              </a:rPr>
            </a:br>
            <a:endParaRPr lang="fr-CA" sz="3200" i="1" dirty="0">
              <a:solidFill>
                <a:schemeClr val="tx1"/>
              </a:solidFill>
            </a:endParaRPr>
          </a:p>
        </p:txBody>
      </p:sp>
      <p:sp>
        <p:nvSpPr>
          <p:cNvPr id="7" name="Sous-titre 6"/>
          <p:cNvSpPr>
            <a:spLocks noGrp="1"/>
          </p:cNvSpPr>
          <p:nvPr>
            <p:ph type="subTitle" idx="1"/>
            <p:custDataLst>
              <p:tags r:id="rId2"/>
            </p:custDataLst>
          </p:nvPr>
        </p:nvSpPr>
        <p:spPr>
          <a:xfrm>
            <a:off x="2123728" y="3861048"/>
            <a:ext cx="6832848" cy="1008112"/>
          </a:xfrm>
        </p:spPr>
        <p:txBody>
          <a:bodyPr/>
          <a:lstStyle/>
          <a:p>
            <a:r>
              <a:rPr lang="fr-CA" sz="3200" dirty="0" smtClean="0">
                <a:solidFill>
                  <a:schemeClr val="tx1"/>
                </a:solidFill>
              </a:rPr>
              <a:t>Entre menace et banalisation</a:t>
            </a:r>
          </a:p>
          <a:p>
            <a:pPr>
              <a:spcAft>
                <a:spcPts val="0"/>
              </a:spcAft>
            </a:pPr>
            <a:endParaRPr lang="fr-CA" sz="1200" dirty="0" smtClean="0">
              <a:solidFill>
                <a:schemeClr val="tx1">
                  <a:lumMod val="95000"/>
                  <a:lumOff val="5000"/>
                </a:schemeClr>
              </a:solidFill>
            </a:endParaRPr>
          </a:p>
          <a:p>
            <a:pPr>
              <a:spcAft>
                <a:spcPts val="0"/>
              </a:spcAft>
            </a:pPr>
            <a:endParaRPr lang="fr-CA" sz="1200" dirty="0" smtClean="0">
              <a:solidFill>
                <a:schemeClr val="tx1">
                  <a:lumMod val="95000"/>
                  <a:lumOff val="5000"/>
                </a:schemeClr>
              </a:solidFill>
            </a:endParaRPr>
          </a:p>
          <a:p>
            <a:pPr>
              <a:spcAft>
                <a:spcPts val="0"/>
              </a:spcAft>
            </a:pPr>
            <a:endParaRPr lang="fr-CA" sz="1200" dirty="0" smtClean="0">
              <a:solidFill>
                <a:schemeClr val="tx1">
                  <a:lumMod val="95000"/>
                  <a:lumOff val="5000"/>
                </a:schemeClr>
              </a:solidFill>
            </a:endParaRPr>
          </a:p>
          <a:p>
            <a:pPr fontAlgn="auto">
              <a:spcBef>
                <a:spcPts val="0"/>
              </a:spcBef>
              <a:spcAft>
                <a:spcPts val="0"/>
              </a:spcAft>
              <a:defRPr/>
            </a:pPr>
            <a:endParaRPr lang="fr-CA" sz="1400" dirty="0" smtClean="0">
              <a:solidFill>
                <a:schemeClr val="tx1"/>
              </a:solidFill>
            </a:endParaRPr>
          </a:p>
        </p:txBody>
      </p:sp>
      <p:sp>
        <p:nvSpPr>
          <p:cNvPr id="4" name="ZoneTexte 3"/>
          <p:cNvSpPr txBox="1"/>
          <p:nvPr>
            <p:custDataLst>
              <p:tags r:id="rId3"/>
            </p:custDataLst>
          </p:nvPr>
        </p:nvSpPr>
        <p:spPr>
          <a:xfrm>
            <a:off x="2915816" y="5949280"/>
            <a:ext cx="4272323" cy="769441"/>
          </a:xfrm>
          <a:prstGeom prst="rect">
            <a:avLst/>
          </a:prstGeom>
          <a:noFill/>
        </p:spPr>
        <p:txBody>
          <a:bodyPr wrap="none" rtlCol="0">
            <a:spAutoFit/>
          </a:bodyPr>
          <a:lstStyle/>
          <a:p>
            <a:pPr algn="r" fontAlgn="auto">
              <a:spcBef>
                <a:spcPts val="0"/>
              </a:spcBef>
              <a:spcAft>
                <a:spcPts val="0"/>
              </a:spcAft>
              <a:defRPr/>
            </a:pPr>
            <a:r>
              <a:rPr lang="fr-CA" sz="1100" b="1" dirty="0" smtClean="0">
                <a:solidFill>
                  <a:schemeClr val="bg1"/>
                </a:solidFill>
              </a:rPr>
              <a:t>Par Laurie Plamondon, Dt. P., M. Sc., conseillère scientifique.</a:t>
            </a:r>
          </a:p>
          <a:p>
            <a:pPr algn="r" fontAlgn="auto">
              <a:spcBef>
                <a:spcPts val="0"/>
              </a:spcBef>
              <a:spcAft>
                <a:spcPts val="0"/>
              </a:spcAft>
              <a:defRPr/>
            </a:pPr>
            <a:r>
              <a:rPr lang="fr-CA" sz="1100" b="1" dirty="0" smtClean="0">
                <a:solidFill>
                  <a:schemeClr val="bg1"/>
                </a:solidFill>
              </a:rPr>
              <a:t>En collaboration avec Pierre-André </a:t>
            </a:r>
            <a:r>
              <a:rPr lang="fr-CA" sz="1100" b="1" dirty="0" err="1" smtClean="0">
                <a:solidFill>
                  <a:schemeClr val="bg1"/>
                </a:solidFill>
              </a:rPr>
              <a:t>Dubé</a:t>
            </a:r>
            <a:r>
              <a:rPr lang="fr-CA" sz="1100" b="1" dirty="0" smtClean="0">
                <a:solidFill>
                  <a:schemeClr val="bg1"/>
                </a:solidFill>
              </a:rPr>
              <a:t>, B. Pharm., M. Sc.,</a:t>
            </a:r>
          </a:p>
          <a:p>
            <a:pPr algn="r" fontAlgn="auto">
              <a:spcBef>
                <a:spcPts val="0"/>
              </a:spcBef>
              <a:spcAft>
                <a:spcPts val="0"/>
              </a:spcAft>
              <a:defRPr/>
            </a:pPr>
            <a:r>
              <a:rPr lang="fr-CA" sz="1100" b="1" dirty="0" smtClean="0">
                <a:solidFill>
                  <a:schemeClr val="bg1"/>
                </a:solidFill>
              </a:rPr>
              <a:t>pharmacien en toxicologie clinique.</a:t>
            </a:r>
          </a:p>
          <a:p>
            <a:pPr algn="r" fontAlgn="auto">
              <a:spcBef>
                <a:spcPts val="0"/>
              </a:spcBef>
              <a:spcAft>
                <a:spcPts val="0"/>
              </a:spcAft>
              <a:defRPr/>
            </a:pPr>
            <a:r>
              <a:rPr lang="fr-CA" sz="1100" b="1" dirty="0" smtClean="0">
                <a:solidFill>
                  <a:schemeClr val="bg1"/>
                </a:solidFill>
              </a:rPr>
              <a:t>Décembre 2011</a:t>
            </a:r>
            <a:endParaRPr lang="fr-CA" sz="1100" b="1"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eaLnBrk="1" hangingPunct="1">
              <a:defRPr/>
            </a:pPr>
            <a:r>
              <a:rPr lang="fr-CA" sz="4000" dirty="0" smtClean="0"/>
              <a:t>Introduction</a:t>
            </a:r>
            <a:endParaRPr lang="fr-CA" sz="4000" dirty="0"/>
          </a:p>
        </p:txBody>
      </p:sp>
      <p:sp>
        <p:nvSpPr>
          <p:cNvPr id="9218" name="Espace réservé du contenu 2"/>
          <p:cNvSpPr>
            <a:spLocks noGrp="1"/>
          </p:cNvSpPr>
          <p:nvPr>
            <p:ph idx="1"/>
            <p:custDataLst>
              <p:tags r:id="rId2"/>
            </p:custDataLst>
          </p:nvPr>
        </p:nvSpPr>
        <p:spPr>
          <a:xfrm>
            <a:off x="457200" y="1484313"/>
            <a:ext cx="8435975" cy="4969023"/>
          </a:xfrm>
        </p:spPr>
        <p:txBody>
          <a:bodyPr/>
          <a:lstStyle/>
          <a:p>
            <a:pPr eaLnBrk="1" hangingPunct="1"/>
            <a:r>
              <a:rPr lang="fr-CA" sz="2800" dirty="0" smtClean="0"/>
              <a:t>Croissance phénoménale du marché des boissons énergisantes au cours des dernières années</a:t>
            </a:r>
          </a:p>
          <a:p>
            <a:pPr eaLnBrk="1" hangingPunct="1"/>
            <a:endParaRPr lang="fr-CA" sz="1050" dirty="0" smtClean="0"/>
          </a:p>
          <a:p>
            <a:pPr eaLnBrk="1" hangingPunct="1"/>
            <a:r>
              <a:rPr lang="fr-CA" sz="2800" dirty="0" smtClean="0"/>
              <a:t>Promotion de bénéfices prétendus sur les niveaux d’énergie, de vivacité, et de performance </a:t>
            </a:r>
          </a:p>
          <a:p>
            <a:pPr eaLnBrk="1" hangingPunct="1"/>
            <a:endParaRPr lang="fr-CA" sz="1000" dirty="0" smtClean="0"/>
          </a:p>
          <a:p>
            <a:pPr eaLnBrk="1" hangingPunct="1"/>
            <a:r>
              <a:rPr lang="fr-CA" sz="2800" dirty="0" smtClean="0"/>
              <a:t>Multiples motifs de consommation rapportés :</a:t>
            </a:r>
          </a:p>
          <a:p>
            <a:pPr lvl="1" eaLnBrk="1" hangingPunct="1"/>
            <a:r>
              <a:rPr lang="fr-CA" sz="2400" dirty="0" smtClean="0"/>
              <a:t>se tenir éveillé, obtenir un regain d’énergie, être plus motivé, améliorer la performance sportive, faire la fête toute la soirée, s’hydrater </a:t>
            </a:r>
          </a:p>
          <a:p>
            <a:pPr lvl="1" eaLnBrk="1" hangingPunct="1"/>
            <a:r>
              <a:rPr lang="fr-CA" sz="2400" dirty="0" smtClean="0"/>
              <a:t>le bon goût, les bénéfices perçus pour la santé, améliorer le goût des boissons alcoolisées, etc.</a:t>
            </a:r>
            <a:endParaRPr lang="fr-CA"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8" name="Rectangle 4"/>
          <p:cNvSpPr>
            <a:spLocks noGrp="1"/>
          </p:cNvSpPr>
          <p:nvPr>
            <p:ph type="title"/>
            <p:custDataLst>
              <p:tags r:id="rId1"/>
            </p:custDataLst>
          </p:nvPr>
        </p:nvSpPr>
        <p:spPr bwMode="auto">
          <a:xfrm>
            <a:off x="467544" y="1700808"/>
            <a:ext cx="8208912" cy="4104456"/>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Qui consomme des </a:t>
            </a:r>
            <a:br>
              <a:rPr lang="fr-CA" sz="3600" b="0" dirty="0" smtClean="0">
                <a:effectLst>
                  <a:outerShdw blurRad="38100" dist="38100" dir="2700000" algn="tl">
                    <a:srgbClr val="C0C0C0"/>
                  </a:outerShdw>
                </a:effectLst>
              </a:rPr>
            </a:br>
            <a:r>
              <a:rPr lang="fr-CA" sz="3600" b="0" dirty="0" smtClean="0">
                <a:effectLst>
                  <a:outerShdw blurRad="38100" dist="38100" dir="2700000" algn="tl">
                    <a:srgbClr val="C0C0C0"/>
                  </a:outerShdw>
                </a:effectLst>
              </a:rPr>
              <a:t>boissons énergisantes?... </a:t>
            </a:r>
            <a:br>
              <a:rPr lang="fr-CA" sz="3600" b="0" dirty="0" smtClean="0">
                <a:effectLst>
                  <a:outerShdw blurRad="38100" dist="38100" dir="2700000" algn="tl">
                    <a:srgbClr val="C0C0C0"/>
                  </a:outerShdw>
                </a:effectLst>
              </a:rPr>
            </a:br>
            <a:r>
              <a:rPr lang="fr-CA" sz="3600" b="0" dirty="0" smtClean="0">
                <a:effectLst>
                  <a:outerShdw blurRad="38100" dist="38100" dir="2700000" algn="tl">
                    <a:srgbClr val="C0C0C0"/>
                  </a:outerShdw>
                </a:effectLst>
              </a:rPr>
              <a:t>À quelle fréquence?... </a:t>
            </a:r>
            <a:br>
              <a:rPr lang="fr-CA" sz="3600" b="0" dirty="0" smtClean="0">
                <a:effectLst>
                  <a:outerShdw blurRad="38100" dist="38100" dir="2700000" algn="tl">
                    <a:srgbClr val="C0C0C0"/>
                  </a:outerShdw>
                </a:effectLst>
              </a:rPr>
            </a:br>
            <a:r>
              <a:rPr lang="fr-CA" sz="3600" b="0" dirty="0" smtClean="0">
                <a:effectLst>
                  <a:outerShdw blurRad="38100" dist="38100" dir="2700000" algn="tl">
                    <a:srgbClr val="C0C0C0"/>
                  </a:outerShdw>
                </a:effectLst>
              </a:rPr>
              <a:t>En quelle quantité?... </a:t>
            </a:r>
            <a:br>
              <a:rPr lang="fr-CA" sz="3600" b="0" dirty="0" smtClean="0">
                <a:effectLst>
                  <a:outerShdw blurRad="38100" dist="38100" dir="2700000" algn="tl">
                    <a:srgbClr val="C0C0C0"/>
                  </a:outerShdw>
                </a:effectLst>
              </a:rPr>
            </a:br>
            <a:r>
              <a:rPr lang="fr-CA" sz="3600" b="0" dirty="0" smtClean="0">
                <a:effectLst>
                  <a:outerShdw blurRad="38100" dist="38100" dir="2700000" algn="tl">
                    <a:srgbClr val="C0C0C0"/>
                  </a:outerShdw>
                </a:effectLst>
              </a:rPr>
              <a:t>Dans quel contexte?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eaLnBrk="1" hangingPunct="1">
              <a:defRPr/>
            </a:pPr>
            <a:r>
              <a:rPr lang="fr-CA" sz="4000" dirty="0" smtClean="0"/>
              <a:t>Données de consommation</a:t>
            </a:r>
            <a:endParaRPr lang="fr-CA" sz="4000" dirty="0"/>
          </a:p>
        </p:txBody>
      </p:sp>
      <p:sp>
        <p:nvSpPr>
          <p:cNvPr id="3" name="Espace réservé du contenu 2"/>
          <p:cNvSpPr>
            <a:spLocks noGrp="1"/>
          </p:cNvSpPr>
          <p:nvPr>
            <p:ph idx="1"/>
            <p:custDataLst>
              <p:tags r:id="rId2"/>
            </p:custDataLst>
          </p:nvPr>
        </p:nvSpPr>
        <p:spPr>
          <a:xfrm>
            <a:off x="250825" y="1484313"/>
            <a:ext cx="8686800" cy="4825007"/>
          </a:xfrm>
        </p:spPr>
        <p:txBody>
          <a:bodyPr rtlCol="0">
            <a:normAutofit/>
          </a:bodyPr>
          <a:lstStyle/>
          <a:p>
            <a:pPr eaLnBrk="1" hangingPunct="1">
              <a:defRPr/>
            </a:pPr>
            <a:r>
              <a:rPr lang="fr-CA" sz="2800" dirty="0" smtClean="0"/>
              <a:t>Habitudes de consommation peu documentées </a:t>
            </a:r>
            <a:r>
              <a:rPr lang="fr-CA" sz="2400" dirty="0" smtClean="0"/>
              <a:t>(fréquence, quantité consommée par occasion, contextes)</a:t>
            </a:r>
            <a:endParaRPr lang="fr-CA" sz="1000" dirty="0" smtClean="0"/>
          </a:p>
          <a:p>
            <a:pPr lvl="1">
              <a:buClr>
                <a:schemeClr val="bg1"/>
              </a:buClr>
              <a:buFont typeface="Arial" pitchFamily="34" charset="0"/>
              <a:buChar char="•"/>
              <a:defRPr/>
            </a:pPr>
            <a:r>
              <a:rPr lang="fr-CA" sz="2400" dirty="0" smtClean="0"/>
              <a:t>Enquête auprès de Québécois du secondaire et du collégial </a:t>
            </a:r>
            <a:r>
              <a:rPr lang="fr-CA" dirty="0" smtClean="0"/>
              <a:t>:</a:t>
            </a:r>
          </a:p>
          <a:p>
            <a:pPr eaLnBrk="1" hangingPunct="1">
              <a:defRPr/>
            </a:pPr>
            <a:endParaRPr lang="fr-CA" sz="3000" dirty="0" smtClean="0"/>
          </a:p>
          <a:p>
            <a:pPr lvl="1" eaLnBrk="1" hangingPunct="1">
              <a:defRPr/>
            </a:pPr>
            <a:endParaRPr lang="fr-CA" sz="2600" dirty="0" smtClean="0"/>
          </a:p>
          <a:p>
            <a:pPr lvl="1" eaLnBrk="1" hangingPunct="1">
              <a:defRPr/>
            </a:pPr>
            <a:endParaRPr lang="fr-CA" sz="2600" dirty="0" smtClean="0"/>
          </a:p>
          <a:p>
            <a:pPr marL="731520" lvl="1" indent="-274320" eaLnBrk="1" fontAlgn="auto" hangingPunct="1">
              <a:spcAft>
                <a:spcPts val="0"/>
              </a:spcAft>
              <a:buFont typeface="Wingdings"/>
              <a:buNone/>
              <a:defRPr/>
            </a:pPr>
            <a:endParaRPr lang="fr-CA" dirty="0"/>
          </a:p>
        </p:txBody>
      </p:sp>
      <p:graphicFrame>
        <p:nvGraphicFramePr>
          <p:cNvPr id="9" name="Tableau 8"/>
          <p:cNvGraphicFramePr>
            <a:graphicFrameLocks noGrp="1"/>
          </p:cNvGraphicFramePr>
          <p:nvPr>
            <p:custDataLst>
              <p:tags r:id="rId3"/>
            </p:custDataLst>
          </p:nvPr>
        </p:nvGraphicFramePr>
        <p:xfrm>
          <a:off x="395536" y="3068960"/>
          <a:ext cx="8353425" cy="2881313"/>
        </p:xfrm>
        <a:graphic>
          <a:graphicData uri="http://schemas.openxmlformats.org/drawingml/2006/table">
            <a:tbl>
              <a:tblPr/>
              <a:tblGrid>
                <a:gridCol w="2227262"/>
                <a:gridCol w="1530350"/>
                <a:gridCol w="1531938"/>
                <a:gridCol w="1531937"/>
                <a:gridCol w="1531938"/>
              </a:tblGrid>
              <a:tr h="8540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CA" sz="2400" b="0" i="0" u="none" strike="noStrike" cap="none" normalizeH="0" baseline="0" dirty="0" smtClean="0">
                        <a:ln>
                          <a:noFill/>
                        </a:ln>
                        <a:solidFill>
                          <a:schemeClr val="tx1"/>
                        </a:solidFill>
                        <a:effectLst/>
                        <a:latin typeface="Arial Narrow" pitchFamily="34" charset="0"/>
                        <a:cs typeface="Times New Roman" pitchFamily="18" charset="0"/>
                      </a:endParaRPr>
                    </a:p>
                  </a:txBody>
                  <a:tcPr marL="68580" marR="68580"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N’en a jamais consommé</a:t>
                      </a:r>
                      <a:endParaRPr kumimoji="0" lang="fr-CA" sz="1800" b="0" i="0" u="none" strike="noStrike" cap="none" normalizeH="0" baseline="0" dirty="0" smtClean="0">
                        <a:ln>
                          <a:noFill/>
                        </a:ln>
                        <a:solidFill>
                          <a:schemeClr val="tx1"/>
                        </a:solidFill>
                        <a:effectLst/>
                        <a:latin typeface="Arial Narrow"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5ED9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Jamais ou rarement</a:t>
                      </a:r>
                      <a:endParaRPr kumimoji="0" lang="fr-CA" sz="18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(&lt; 1 fois/mois)</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5ED9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À l’occasion</a:t>
                      </a:r>
                      <a:endParaRPr kumimoji="0" lang="fr-CA" sz="18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(de 1 x/mois à </a:t>
                      </a: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
                      </a:r>
                      <a:b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b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&lt; </a:t>
                      </a: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1 x/sem.)</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5ED9D"/>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Souvent </a:t>
                      </a:r>
                      <a:endParaRPr kumimoji="0" lang="fr-CA" sz="18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 1 x/semaine)</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5ED9D"/>
                    </a:solidFill>
                  </a:tcPr>
                </a:tc>
              </a:tr>
              <a:tr h="1092200">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Élèves du </a:t>
                      </a: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secondaire</a:t>
                      </a: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 régions 02, 03 et 15 </a:t>
                      </a:r>
                    </a:p>
                    <a:p>
                      <a:pPr marL="0" marR="0" lvl="0" indent="0" algn="l" defTabSz="914400" rtl="0" eaLnBrk="1" fontAlgn="base" latinLnBrk="0" hangingPunct="1">
                        <a:lnSpc>
                          <a:spcPct val="100000"/>
                        </a:lnSpc>
                        <a:spcBef>
                          <a:spcPts val="200"/>
                        </a:spcBef>
                        <a:spcAft>
                          <a:spcPts val="20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(n = 3862)</a:t>
                      </a:r>
                      <a:endParaRPr kumimoji="0" lang="fr-CA" sz="2800" b="0" i="0" u="none" strike="noStrike" cap="none" normalizeH="0" baseline="0" dirty="0" smtClean="0">
                        <a:ln>
                          <a:noFill/>
                        </a:ln>
                        <a:solidFill>
                          <a:schemeClr val="tx1"/>
                        </a:solidFill>
                        <a:effectLst/>
                        <a:latin typeface="Arial Narrow"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35 %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39 %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smtClean="0">
                          <a:ln>
                            <a:noFill/>
                          </a:ln>
                          <a:solidFill>
                            <a:schemeClr val="tx1"/>
                          </a:solidFill>
                          <a:effectLst/>
                          <a:latin typeface="Arial Narrow" pitchFamily="34" charset="0"/>
                          <a:cs typeface="Times New Roman" pitchFamily="18" charset="0"/>
                        </a:rPr>
                        <a:t>14 %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smtClean="0">
                          <a:ln>
                            <a:noFill/>
                          </a:ln>
                          <a:solidFill>
                            <a:schemeClr val="tx1"/>
                          </a:solidFill>
                          <a:effectLst/>
                          <a:latin typeface="Arial Narrow" pitchFamily="34" charset="0"/>
                          <a:cs typeface="Times New Roman" pitchFamily="18" charset="0"/>
                        </a:rPr>
                        <a:t>12 %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r>
              <a:tr h="935038">
                <a:tc>
                  <a:txBody>
                    <a:bodyPr/>
                    <a:lstStyle/>
                    <a:p>
                      <a:pPr marL="0" marR="0" lvl="0" indent="0" algn="l" defTabSz="914400" rtl="0" eaLnBrk="1" fontAlgn="base" latinLnBrk="0" hangingPunct="1">
                        <a:lnSpc>
                          <a:spcPct val="100000"/>
                        </a:lnSpc>
                        <a:spcBef>
                          <a:spcPts val="200"/>
                        </a:spcBef>
                        <a:spcAft>
                          <a:spcPts val="20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Étudiants du </a:t>
                      </a:r>
                      <a:r>
                        <a:rPr kumimoji="0" lang="fr-CA" sz="1800" b="1" i="0" u="none" strike="noStrike" cap="none" normalizeH="0" baseline="0" dirty="0" smtClean="0">
                          <a:ln>
                            <a:noFill/>
                          </a:ln>
                          <a:solidFill>
                            <a:schemeClr val="tx1"/>
                          </a:solidFill>
                          <a:effectLst/>
                          <a:latin typeface="Arial Narrow" pitchFamily="34" charset="0"/>
                          <a:cs typeface="Times New Roman" pitchFamily="18" charset="0"/>
                        </a:rPr>
                        <a:t>collégial</a:t>
                      </a: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 région 15</a:t>
                      </a:r>
                    </a:p>
                    <a:p>
                      <a:pPr marL="0" marR="0" lvl="0" indent="0" algn="l" defTabSz="914400" rtl="0" eaLnBrk="1" fontAlgn="base" latinLnBrk="0" hangingPunct="1">
                        <a:lnSpc>
                          <a:spcPct val="100000"/>
                        </a:lnSpc>
                        <a:spcBef>
                          <a:spcPts val="200"/>
                        </a:spcBef>
                        <a:spcAft>
                          <a:spcPts val="200"/>
                        </a:spcAft>
                        <a:buClrTx/>
                        <a:buSzTx/>
                        <a:buFontTx/>
                        <a:buNone/>
                        <a:tabLst/>
                      </a:pPr>
                      <a:r>
                        <a:rPr kumimoji="0" lang="fr-CA" sz="1800" b="0" i="0" u="none" strike="noStrike" cap="none" normalizeH="0" baseline="0" dirty="0" smtClean="0">
                          <a:ln>
                            <a:noFill/>
                          </a:ln>
                          <a:solidFill>
                            <a:schemeClr val="tx1"/>
                          </a:solidFill>
                          <a:effectLst/>
                          <a:latin typeface="Arial Narrow" pitchFamily="34" charset="0"/>
                          <a:cs typeface="Times New Roman" pitchFamily="18" charset="0"/>
                        </a:rPr>
                        <a:t>(n = 394)</a:t>
                      </a:r>
                      <a:endParaRPr kumimoji="0" lang="fr-CA" sz="2800" b="0" i="0" u="none" strike="noStrike" cap="none" normalizeH="0" baseline="0" dirty="0" smtClean="0">
                        <a:ln>
                          <a:noFill/>
                        </a:ln>
                        <a:solidFill>
                          <a:schemeClr val="tx1"/>
                        </a:solidFill>
                        <a:effectLst/>
                        <a:latin typeface="Arial Narrow" pitchFamily="34" charset="0"/>
                        <a:cs typeface="Times New Roman" pitchFamily="18" charset="0"/>
                      </a:endParaRP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39 %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35 %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15 %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c>
                  <a:txBody>
                    <a:bodyPr/>
                    <a:lstStyle/>
                    <a:p>
                      <a:pPr marL="0" marR="0" lvl="0" indent="0" algn="ctr" defTabSz="914400" rtl="0" eaLnBrk="1" fontAlgn="base" latinLnBrk="0" hangingPunct="1">
                        <a:lnSpc>
                          <a:spcPct val="100000"/>
                        </a:lnSpc>
                        <a:spcBef>
                          <a:spcPts val="200"/>
                        </a:spcBef>
                        <a:spcAft>
                          <a:spcPct val="0"/>
                        </a:spcAft>
                        <a:buClrTx/>
                        <a:buSzTx/>
                        <a:buFontTx/>
                        <a:buNone/>
                        <a:tabLst/>
                      </a:pPr>
                      <a:endParaRPr kumimoji="0" lang="fr-CA" sz="1900" b="0" i="0" u="none" strike="noStrike" cap="none" normalizeH="0" baseline="0" dirty="0" smtClean="0">
                        <a:ln>
                          <a:noFill/>
                        </a:ln>
                        <a:solidFill>
                          <a:schemeClr val="tx1"/>
                        </a:solidFill>
                        <a:effectLst/>
                        <a:latin typeface="Arial Narrow" pitchFamily="34" charset="0"/>
                        <a:cs typeface="Times New Roman" pitchFamily="18" charset="0"/>
                      </a:endParaRPr>
                    </a:p>
                    <a:p>
                      <a:pPr marL="0" marR="0" lvl="0" indent="0" algn="ctr" defTabSz="914400" rtl="0" eaLnBrk="1" fontAlgn="base" latinLnBrk="0" hangingPunct="1">
                        <a:lnSpc>
                          <a:spcPct val="100000"/>
                        </a:lnSpc>
                        <a:spcBef>
                          <a:spcPts val="200"/>
                        </a:spcBef>
                        <a:spcAft>
                          <a:spcPct val="0"/>
                        </a:spcAft>
                        <a:buClrTx/>
                        <a:buSzTx/>
                        <a:buFontTx/>
                        <a:buNone/>
                        <a:tabLst/>
                      </a:pPr>
                      <a:r>
                        <a:rPr kumimoji="0" lang="fr-CA" sz="1900" b="0" i="0" u="none" strike="noStrike" cap="none" normalizeH="0" baseline="0" dirty="0" smtClean="0">
                          <a:ln>
                            <a:noFill/>
                          </a:ln>
                          <a:solidFill>
                            <a:schemeClr val="tx1"/>
                          </a:solidFill>
                          <a:effectLst/>
                          <a:latin typeface="Arial Narrow" pitchFamily="34" charset="0"/>
                          <a:cs typeface="Times New Roman" pitchFamily="18" charset="0"/>
                        </a:rPr>
                        <a:t>11 %</a:t>
                      </a:r>
                    </a:p>
                  </a:txBody>
                  <a:tcPr marL="68580" marR="68580"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3F7D1"/>
                    </a:solidFill>
                  </a:tcPr>
                </a:tc>
              </a:tr>
            </a:tbl>
          </a:graphicData>
        </a:graphic>
      </p:graphicFrame>
      <p:sp>
        <p:nvSpPr>
          <p:cNvPr id="12318" name="ZoneTexte 4"/>
          <p:cNvSpPr txBox="1">
            <a:spLocks noChangeArrowheads="1"/>
          </p:cNvSpPr>
          <p:nvPr>
            <p:custDataLst>
              <p:tags r:id="rId4"/>
            </p:custDataLst>
          </p:nvPr>
        </p:nvSpPr>
        <p:spPr bwMode="auto">
          <a:xfrm>
            <a:off x="395536" y="5949280"/>
            <a:ext cx="8424862" cy="646113"/>
          </a:xfrm>
          <a:prstGeom prst="rect">
            <a:avLst/>
          </a:prstGeom>
          <a:noFill/>
          <a:ln w="9525">
            <a:noFill/>
            <a:miter lim="800000"/>
            <a:headEnd/>
            <a:tailEnd/>
          </a:ln>
        </p:spPr>
        <p:txBody>
          <a:bodyPr>
            <a:spAutoFit/>
          </a:bodyPr>
          <a:lstStyle/>
          <a:p>
            <a:r>
              <a:rPr lang="fr-CA" sz="1200" dirty="0">
                <a:solidFill>
                  <a:schemeClr val="bg1"/>
                </a:solidFill>
              </a:rPr>
              <a:t>Source </a:t>
            </a:r>
            <a:r>
              <a:rPr lang="fr-CA" sz="1200" dirty="0" smtClean="0">
                <a:solidFill>
                  <a:schemeClr val="bg1"/>
                </a:solidFill>
              </a:rPr>
              <a:t>: Adaptation </a:t>
            </a:r>
            <a:r>
              <a:rPr lang="fr-CA" sz="1200" dirty="0">
                <a:solidFill>
                  <a:schemeClr val="bg1"/>
                </a:solidFill>
              </a:rPr>
              <a:t>de ÉCOBES Recherche et transfert, exploitation spéciale tirée de l’enquête </a:t>
            </a:r>
            <a:endParaRPr lang="fr-CA" sz="1200" dirty="0" smtClean="0">
              <a:solidFill>
                <a:schemeClr val="bg1"/>
              </a:solidFill>
            </a:endParaRPr>
          </a:p>
          <a:p>
            <a:r>
              <a:rPr lang="fr-CA" sz="1200" dirty="0" smtClean="0">
                <a:solidFill>
                  <a:schemeClr val="bg1"/>
                </a:solidFill>
              </a:rPr>
              <a:t>interrégionale </a:t>
            </a:r>
            <a:r>
              <a:rPr lang="fr-CA" sz="1200" dirty="0">
                <a:solidFill>
                  <a:schemeClr val="bg1"/>
                </a:solidFill>
              </a:rPr>
              <a:t>de 2008 </a:t>
            </a:r>
            <a:r>
              <a:rPr lang="fr-CA" sz="1200" dirty="0" smtClean="0">
                <a:solidFill>
                  <a:schemeClr val="bg1"/>
                </a:solidFill>
              </a:rPr>
              <a:t>« Parle-nous </a:t>
            </a:r>
            <a:r>
              <a:rPr lang="fr-CA" sz="1200" dirty="0">
                <a:solidFill>
                  <a:schemeClr val="bg1"/>
                </a:solidFill>
              </a:rPr>
              <a:t>de </a:t>
            </a:r>
            <a:r>
              <a:rPr lang="fr-CA" sz="1200" dirty="0" smtClean="0">
                <a:solidFill>
                  <a:schemeClr val="bg1"/>
                </a:solidFill>
              </a:rPr>
              <a:t>toi! ».</a:t>
            </a:r>
            <a:endParaRPr lang="fr-CA" sz="1200" dirty="0">
              <a:solidFill>
                <a:schemeClr val="bg1"/>
              </a:solidFill>
            </a:endParaRPr>
          </a:p>
          <a:p>
            <a:endParaRPr lang="fr-CA" sz="1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custDataLst>
              <p:tags r:id="rId1"/>
            </p:custDataLst>
          </p:nvPr>
        </p:nvSpPr>
        <p:spPr/>
        <p:txBody>
          <a:bodyPr/>
          <a:lstStyle/>
          <a:p>
            <a:pPr eaLnBrk="1" hangingPunct="1">
              <a:defRPr/>
            </a:pPr>
            <a:r>
              <a:rPr lang="fr-CA" sz="4000" dirty="0" smtClean="0"/>
              <a:t>Données de consommation</a:t>
            </a:r>
            <a:endParaRPr lang="fr-CA" sz="3200" dirty="0"/>
          </a:p>
        </p:txBody>
      </p:sp>
      <p:sp>
        <p:nvSpPr>
          <p:cNvPr id="13314" name="Espace réservé du contenu 2"/>
          <p:cNvSpPr>
            <a:spLocks noGrp="1"/>
          </p:cNvSpPr>
          <p:nvPr>
            <p:ph idx="1"/>
            <p:custDataLst>
              <p:tags r:id="rId2"/>
            </p:custDataLst>
          </p:nvPr>
        </p:nvSpPr>
        <p:spPr>
          <a:xfrm>
            <a:off x="528638" y="1700213"/>
            <a:ext cx="8147050" cy="4824412"/>
          </a:xfrm>
        </p:spPr>
        <p:txBody>
          <a:bodyPr/>
          <a:lstStyle/>
          <a:p>
            <a:pPr eaLnBrk="1" hangingPunct="1"/>
            <a:r>
              <a:rPr lang="fr-CA" sz="3000" dirty="0" smtClean="0"/>
              <a:t>Ailleurs dans le monde :</a:t>
            </a:r>
          </a:p>
          <a:p>
            <a:pPr lvl="1" eaLnBrk="1" hangingPunct="1"/>
            <a:r>
              <a:rPr lang="fr-CA" sz="2600" dirty="0" smtClean="0"/>
              <a:t>Chez certains buveurs de boissons énergisantes (étudiants adultes) : </a:t>
            </a:r>
          </a:p>
          <a:p>
            <a:pPr marL="1143000" lvl="2" eaLnBrk="1" hangingPunct="1"/>
            <a:r>
              <a:rPr lang="fr-CA" sz="2400" dirty="0" smtClean="0"/>
              <a:t>consommation de </a:t>
            </a:r>
            <a:r>
              <a:rPr lang="fr-CA" sz="2400" b="1" dirty="0" smtClean="0"/>
              <a:t>plusieurs</a:t>
            </a:r>
            <a:r>
              <a:rPr lang="fr-CA" sz="2400" dirty="0" smtClean="0"/>
              <a:t> boissons par épisode de consommation</a:t>
            </a:r>
          </a:p>
          <a:p>
            <a:pPr marL="1143000" lvl="2" eaLnBrk="1" hangingPunct="1"/>
            <a:r>
              <a:rPr lang="fr-CA" sz="2400" dirty="0" smtClean="0"/>
              <a:t>combinaison avec l’</a:t>
            </a:r>
            <a:r>
              <a:rPr lang="fr-CA" sz="2400" b="1" dirty="0" smtClean="0"/>
              <a:t>alcool</a:t>
            </a:r>
          </a:p>
          <a:p>
            <a:pPr lvl="1" eaLnBrk="1" hangingPunct="1"/>
            <a:endParaRPr lang="fr-CA" sz="2400" dirty="0" smtClean="0"/>
          </a:p>
          <a:p>
            <a:pPr lvl="1" eaLnBrk="1" hangingPunct="1"/>
            <a:endParaRPr lang="fr-CA" sz="2600" dirty="0" smtClean="0"/>
          </a:p>
          <a:p>
            <a:pPr lvl="1" eaLnBrk="1" hangingPunct="1">
              <a:buFont typeface="Wingdings" pitchFamily="2" charset="2"/>
              <a:buNone/>
            </a:pPr>
            <a:endParaRPr lang="fr-CA"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p:cNvSpPr>
          <p:nvPr>
            <p:ph type="title"/>
            <p:custDataLst>
              <p:tags r:id="rId1"/>
            </p:custDataLst>
          </p:nvPr>
        </p:nvSpPr>
        <p:spPr bwMode="auto">
          <a:xfrm>
            <a:off x="467544" y="1772816"/>
            <a:ext cx="8204448" cy="13620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Qu’est-ce</a:t>
            </a:r>
            <a:r>
              <a:rPr lang="fr-CA" b="0" dirty="0" smtClean="0">
                <a:effectLst>
                  <a:outerShdw blurRad="38100" dist="38100" dir="2700000" algn="tl">
                    <a:srgbClr val="C0C0C0"/>
                  </a:outerShdw>
                </a:effectLst>
              </a:rPr>
              <a:t> qu’une boisson énergisante?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52400"/>
            <a:ext cx="8208912" cy="1250950"/>
          </a:xfrm>
        </p:spPr>
        <p:txBody>
          <a:bodyPr>
            <a:noAutofit/>
          </a:bodyPr>
          <a:lstStyle/>
          <a:p>
            <a:pPr eaLnBrk="1" hangingPunct="1">
              <a:defRPr/>
            </a:pPr>
            <a:r>
              <a:rPr lang="fr-CA" sz="4000" dirty="0" smtClean="0"/>
              <a:t>Qu’est-ce qu’une boisson énergisante?</a:t>
            </a:r>
            <a:endParaRPr lang="fr-CA" sz="4000" dirty="0"/>
          </a:p>
        </p:txBody>
      </p:sp>
      <p:sp>
        <p:nvSpPr>
          <p:cNvPr id="15363" name="Espace réservé du texte 3"/>
          <p:cNvSpPr>
            <a:spLocks noGrp="1"/>
          </p:cNvSpPr>
          <p:nvPr>
            <p:ph type="body" idx="1"/>
            <p:custDataLst>
              <p:tags r:id="rId2"/>
            </p:custDataLst>
          </p:nvPr>
        </p:nvSpPr>
        <p:spPr>
          <a:xfrm>
            <a:off x="683791" y="1556792"/>
            <a:ext cx="2232025" cy="571475"/>
          </a:xfrm>
        </p:spPr>
        <p:txBody>
          <a:bodyPr/>
          <a:lstStyle/>
          <a:p>
            <a:r>
              <a:rPr lang="fr-CA" sz="2800" cap="none" dirty="0" smtClean="0">
                <a:solidFill>
                  <a:schemeClr val="accent1"/>
                </a:solidFill>
              </a:rPr>
              <a:t>Définition</a:t>
            </a:r>
          </a:p>
        </p:txBody>
      </p:sp>
      <p:sp>
        <p:nvSpPr>
          <p:cNvPr id="5" name="Espace réservé du contenu 4"/>
          <p:cNvSpPr>
            <a:spLocks noGrp="1"/>
          </p:cNvSpPr>
          <p:nvPr>
            <p:ph sz="half" idx="2"/>
            <p:custDataLst>
              <p:tags r:id="rId3"/>
            </p:custDataLst>
          </p:nvPr>
        </p:nvSpPr>
        <p:spPr>
          <a:xfrm>
            <a:off x="179388" y="2205038"/>
            <a:ext cx="2879725" cy="4508500"/>
          </a:xfrm>
          <a:solidFill>
            <a:srgbClr val="F3F7D1"/>
          </a:solidFill>
          <a:ln>
            <a:solidFill>
              <a:schemeClr val="accent5">
                <a:lumMod val="90000"/>
              </a:schemeClr>
            </a:solidFill>
          </a:ln>
        </p:spPr>
        <p:style>
          <a:lnRef idx="2">
            <a:schemeClr val="accent1"/>
          </a:lnRef>
          <a:fillRef idx="1">
            <a:schemeClr val="lt1"/>
          </a:fillRef>
          <a:effectRef idx="0">
            <a:schemeClr val="accent1"/>
          </a:effectRef>
          <a:fontRef idx="minor">
            <a:schemeClr val="dk1"/>
          </a:fontRef>
        </p:style>
        <p:txBody>
          <a:bodyPr tIns="72000" rIns="72000"/>
          <a:lstStyle/>
          <a:p>
            <a:pPr marL="146050">
              <a:buFont typeface="Wingdings 2" pitchFamily="18" charset="2"/>
              <a:buNone/>
              <a:defRPr/>
            </a:pPr>
            <a:r>
              <a:rPr lang="fr-CA" dirty="0" smtClean="0">
                <a:solidFill>
                  <a:srgbClr val="000000"/>
                </a:solidFill>
              </a:rPr>
              <a:t>Mélange d’ingrédients se présentant sous la forme d’une boisson ou d’un concentré liquide ayant la propriété prétendue de </a:t>
            </a:r>
            <a:r>
              <a:rPr lang="fr-CA" b="1" dirty="0" smtClean="0">
                <a:solidFill>
                  <a:srgbClr val="000000"/>
                </a:solidFill>
              </a:rPr>
              <a:t>rehausser les niveaux d’énergie et de vivacité</a:t>
            </a:r>
            <a:endParaRPr lang="fr-CA" sz="2000" dirty="0" smtClean="0">
              <a:solidFill>
                <a:srgbClr val="000000"/>
              </a:solidFill>
            </a:endParaRPr>
          </a:p>
        </p:txBody>
      </p:sp>
      <p:sp>
        <p:nvSpPr>
          <p:cNvPr id="7" name="Espace réservé du contenu 6"/>
          <p:cNvSpPr>
            <a:spLocks noGrp="1"/>
          </p:cNvSpPr>
          <p:nvPr>
            <p:ph sz="quarter" idx="4"/>
            <p:custDataLst>
              <p:tags r:id="rId4"/>
            </p:custDataLst>
          </p:nvPr>
        </p:nvSpPr>
        <p:spPr>
          <a:xfrm>
            <a:off x="6156325" y="2205038"/>
            <a:ext cx="2879725" cy="4464050"/>
          </a:xfrm>
          <a:solidFill>
            <a:srgbClr val="F3F7D1"/>
          </a:solidFill>
          <a:ln>
            <a:solidFill>
              <a:schemeClr val="accent5">
                <a:lumMod val="90000"/>
              </a:schemeClr>
            </a:solidFill>
          </a:ln>
        </p:spPr>
        <p:style>
          <a:lnRef idx="2">
            <a:schemeClr val="accent6"/>
          </a:lnRef>
          <a:fillRef idx="1">
            <a:schemeClr val="lt1"/>
          </a:fillRef>
          <a:effectRef idx="0">
            <a:schemeClr val="accent6"/>
          </a:effectRef>
          <a:fontRef idx="minor">
            <a:schemeClr val="dk1"/>
          </a:fontRef>
        </p:style>
        <p:txBody>
          <a:bodyPr/>
          <a:lstStyle/>
          <a:p>
            <a:pPr marL="438150" lvl="1" indent="-319088">
              <a:spcBef>
                <a:spcPct val="0"/>
              </a:spcBef>
              <a:buClr>
                <a:schemeClr val="accent1"/>
              </a:buClr>
              <a:buSzPct val="80000"/>
              <a:buFont typeface="Wingdings" pitchFamily="2" charset="2"/>
              <a:buNone/>
              <a:defRPr/>
            </a:pPr>
            <a:r>
              <a:rPr lang="fr-CA" sz="2400" b="1" dirty="0" smtClean="0">
                <a:solidFill>
                  <a:srgbClr val="000000"/>
                </a:solidFill>
              </a:rPr>
              <a:t>eau</a:t>
            </a:r>
          </a:p>
          <a:p>
            <a:pPr marL="438150" lvl="1" indent="-319088">
              <a:spcBef>
                <a:spcPct val="0"/>
              </a:spcBef>
              <a:buClr>
                <a:schemeClr val="accent1"/>
              </a:buClr>
              <a:buSzPct val="80000"/>
              <a:buFont typeface="Wingdings" pitchFamily="2" charset="2"/>
              <a:buNone/>
              <a:defRPr/>
            </a:pPr>
            <a:r>
              <a:rPr lang="fr-CA" sz="2400" b="1" dirty="0" smtClean="0">
                <a:solidFill>
                  <a:srgbClr val="000000"/>
                </a:solidFill>
              </a:rPr>
              <a:t>sucre</a:t>
            </a:r>
            <a:endParaRPr lang="fr-CA" sz="2400" dirty="0" smtClean="0">
              <a:solidFill>
                <a:srgbClr val="000000"/>
              </a:solidFill>
            </a:endParaRPr>
          </a:p>
          <a:p>
            <a:pPr marL="438150" lvl="1" indent="-319088">
              <a:spcBef>
                <a:spcPct val="0"/>
              </a:spcBef>
              <a:buClr>
                <a:schemeClr val="accent1"/>
              </a:buClr>
              <a:buSzPct val="80000"/>
              <a:buFont typeface="Wingdings" pitchFamily="2" charset="2"/>
              <a:buNone/>
              <a:defRPr/>
            </a:pPr>
            <a:r>
              <a:rPr lang="fr-CA" sz="2400" b="1" dirty="0" smtClean="0">
                <a:solidFill>
                  <a:srgbClr val="000000"/>
                </a:solidFill>
              </a:rPr>
              <a:t>caféine </a:t>
            </a:r>
            <a:r>
              <a:rPr lang="fr-CA" sz="1600" dirty="0" smtClean="0">
                <a:solidFill>
                  <a:srgbClr val="000000"/>
                </a:solidFill>
              </a:rPr>
              <a:t>(synthétique ou de source naturelle comme le guarana)</a:t>
            </a:r>
            <a:endParaRPr lang="fr-CA" sz="2400" dirty="0" smtClean="0">
              <a:solidFill>
                <a:srgbClr val="000000"/>
              </a:solidFill>
            </a:endParaRPr>
          </a:p>
          <a:p>
            <a:pPr marL="438150" lvl="1" indent="-319088">
              <a:spcBef>
                <a:spcPct val="0"/>
              </a:spcBef>
              <a:buClr>
                <a:schemeClr val="accent1"/>
              </a:buClr>
              <a:buSzPct val="80000"/>
              <a:buFont typeface="Wingdings" pitchFamily="2" charset="2"/>
              <a:buNone/>
              <a:defRPr/>
            </a:pPr>
            <a:r>
              <a:rPr lang="fr-CA" sz="2400" dirty="0" smtClean="0">
                <a:solidFill>
                  <a:srgbClr val="000000"/>
                </a:solidFill>
              </a:rPr>
              <a:t>taurine</a:t>
            </a:r>
          </a:p>
          <a:p>
            <a:pPr marL="438150" lvl="1" indent="-319088">
              <a:spcBef>
                <a:spcPct val="0"/>
              </a:spcBef>
              <a:buClr>
                <a:schemeClr val="accent1"/>
              </a:buClr>
              <a:buSzPct val="80000"/>
              <a:buFont typeface="Wingdings" pitchFamily="2" charset="2"/>
              <a:buNone/>
              <a:defRPr/>
            </a:pPr>
            <a:r>
              <a:rPr lang="fr-CA" sz="2400" dirty="0" smtClean="0">
                <a:solidFill>
                  <a:srgbClr val="000000"/>
                </a:solidFill>
              </a:rPr>
              <a:t>ginseng</a:t>
            </a:r>
          </a:p>
          <a:p>
            <a:pPr marL="438150" lvl="1" indent="-319088">
              <a:spcBef>
                <a:spcPct val="0"/>
              </a:spcBef>
              <a:buClr>
                <a:schemeClr val="accent1"/>
              </a:buClr>
              <a:buSzPct val="80000"/>
              <a:buFont typeface="Wingdings" pitchFamily="2" charset="2"/>
              <a:buNone/>
              <a:defRPr/>
            </a:pPr>
            <a:r>
              <a:rPr lang="fr-CA" sz="2400" dirty="0" err="1" smtClean="0">
                <a:solidFill>
                  <a:srgbClr val="000000"/>
                </a:solidFill>
              </a:rPr>
              <a:t>glucuronolactone</a:t>
            </a:r>
            <a:endParaRPr lang="fr-CA" sz="2400" dirty="0" smtClean="0">
              <a:solidFill>
                <a:srgbClr val="000000"/>
              </a:solidFill>
            </a:endParaRPr>
          </a:p>
          <a:p>
            <a:pPr marL="438150" lvl="1" indent="-319088">
              <a:spcBef>
                <a:spcPct val="0"/>
              </a:spcBef>
              <a:buClr>
                <a:schemeClr val="accent1"/>
              </a:buClr>
              <a:buSzPct val="80000"/>
              <a:buFont typeface="Wingdings" pitchFamily="2" charset="2"/>
              <a:buNone/>
              <a:defRPr/>
            </a:pPr>
            <a:r>
              <a:rPr lang="fr-CA" sz="2400" dirty="0" err="1" smtClean="0">
                <a:solidFill>
                  <a:srgbClr val="000000"/>
                </a:solidFill>
              </a:rPr>
              <a:t>inositol</a:t>
            </a:r>
            <a:endParaRPr lang="fr-CA" sz="2400" dirty="0" smtClean="0">
              <a:solidFill>
                <a:srgbClr val="000000"/>
              </a:solidFill>
            </a:endParaRPr>
          </a:p>
          <a:p>
            <a:pPr marL="438150" lvl="1" indent="-319088">
              <a:spcBef>
                <a:spcPct val="0"/>
              </a:spcBef>
              <a:buClr>
                <a:schemeClr val="accent1"/>
              </a:buClr>
              <a:buSzPct val="80000"/>
              <a:buFont typeface="Wingdings" pitchFamily="2" charset="2"/>
              <a:buNone/>
              <a:defRPr/>
            </a:pPr>
            <a:r>
              <a:rPr lang="fr-CA" sz="2400" dirty="0" smtClean="0">
                <a:solidFill>
                  <a:srgbClr val="000000"/>
                </a:solidFill>
              </a:rPr>
              <a:t>vitamines, etc.</a:t>
            </a:r>
          </a:p>
          <a:p>
            <a:pPr>
              <a:defRPr/>
            </a:pPr>
            <a:endParaRPr lang="fr-CA" dirty="0" smtClean="0">
              <a:solidFill>
                <a:srgbClr val="000000"/>
              </a:solidFill>
            </a:endParaRPr>
          </a:p>
        </p:txBody>
      </p:sp>
      <p:sp>
        <p:nvSpPr>
          <p:cNvPr id="8" name="Espace réservé du contenu 6"/>
          <p:cNvSpPr txBox="1">
            <a:spLocks/>
          </p:cNvSpPr>
          <p:nvPr>
            <p:custDataLst>
              <p:tags r:id="rId5"/>
            </p:custDataLst>
          </p:nvPr>
        </p:nvSpPr>
        <p:spPr bwMode="auto">
          <a:xfrm>
            <a:off x="3203575" y="2205038"/>
            <a:ext cx="2808288" cy="4464322"/>
          </a:xfrm>
          <a:prstGeom prst="rect">
            <a:avLst/>
          </a:prstGeom>
          <a:solidFill>
            <a:srgbClr val="F3F7D1"/>
          </a:solidFill>
          <a:ln w="48000" cap="flat" cmpd="thickThin" algn="ctr">
            <a:solidFill>
              <a:schemeClr val="accent5">
                <a:lumMod val="90000"/>
              </a:schemeClr>
            </a:solidFill>
            <a:prstDash val="solid"/>
            <a:miter lim="800000"/>
            <a:headEnd/>
            <a:tailEnd/>
          </a:ln>
        </p:spPr>
        <p:style>
          <a:lnRef idx="2">
            <a:schemeClr val="accent6"/>
          </a:lnRef>
          <a:fillRef idx="1">
            <a:schemeClr val="lt1"/>
          </a:fillRef>
          <a:effectRef idx="0">
            <a:schemeClr val="accent6"/>
          </a:effectRef>
          <a:fontRef idx="minor">
            <a:schemeClr val="dk1"/>
          </a:fontRef>
        </p:style>
        <p:txBody>
          <a:bodyPr lIns="54864" tIns="91440"/>
          <a:lstStyle/>
          <a:p>
            <a:pPr marL="438150" indent="-319088" eaLnBrk="0" hangingPunct="0">
              <a:buClr>
                <a:schemeClr val="accent1"/>
              </a:buClr>
              <a:buSzPct val="80000"/>
              <a:defRPr/>
            </a:pPr>
            <a:r>
              <a:rPr lang="fr-CA" sz="2400" b="1" dirty="0"/>
              <a:t>Produit de santé</a:t>
            </a:r>
          </a:p>
          <a:p>
            <a:pPr marL="438150" indent="-319088" eaLnBrk="0" hangingPunct="0">
              <a:buClr>
                <a:schemeClr val="accent1"/>
              </a:buClr>
              <a:buSzPct val="80000"/>
              <a:defRPr/>
            </a:pPr>
            <a:r>
              <a:rPr lang="fr-CA" sz="2400" b="1" dirty="0"/>
              <a:t>naturel </a:t>
            </a:r>
          </a:p>
          <a:p>
            <a:pPr marL="438150" indent="-319088" eaLnBrk="0" hangingPunct="0">
              <a:buClr>
                <a:schemeClr val="accent1"/>
              </a:buClr>
              <a:buSzPct val="80000"/>
              <a:defRPr/>
            </a:pPr>
            <a:r>
              <a:rPr lang="fr-CA" sz="2400" dirty="0" smtClean="0"/>
              <a:t>- </a:t>
            </a:r>
            <a:r>
              <a:rPr lang="fr-CA" sz="2400" dirty="0"/>
              <a:t>teneurs</a:t>
            </a:r>
          </a:p>
          <a:p>
            <a:pPr marL="438150" indent="-319088" eaLnBrk="0" hangingPunct="0">
              <a:buClr>
                <a:schemeClr val="accent1"/>
              </a:buClr>
              <a:buSzPct val="80000"/>
              <a:defRPr/>
            </a:pPr>
            <a:r>
              <a:rPr lang="fr-CA" sz="2400" dirty="0"/>
              <a:t>d’</a:t>
            </a:r>
            <a:r>
              <a:rPr lang="fr-CA" sz="2400" b="1" dirty="0"/>
              <a:t>ingrédients</a:t>
            </a:r>
          </a:p>
          <a:p>
            <a:pPr marL="438150" indent="-319088" eaLnBrk="0" hangingPunct="0">
              <a:buClr>
                <a:schemeClr val="accent1"/>
              </a:buClr>
              <a:buSzPct val="80000"/>
              <a:defRPr/>
            </a:pPr>
            <a:r>
              <a:rPr lang="fr-CA" sz="2400" dirty="0"/>
              <a:t>non permises</a:t>
            </a:r>
          </a:p>
          <a:p>
            <a:pPr marL="438150" indent="-319088" eaLnBrk="0" hangingPunct="0">
              <a:buClr>
                <a:schemeClr val="accent1"/>
              </a:buClr>
              <a:buSzPct val="80000"/>
              <a:defRPr/>
            </a:pPr>
            <a:r>
              <a:rPr lang="fr-CA" sz="2400" dirty="0"/>
              <a:t>dans les aliments</a:t>
            </a:r>
          </a:p>
          <a:p>
            <a:pPr marL="438150" indent="-319088" eaLnBrk="0" hangingPunct="0">
              <a:buClr>
                <a:schemeClr val="accent1"/>
              </a:buClr>
              <a:buSzPct val="80000"/>
              <a:defRPr/>
            </a:pPr>
            <a:r>
              <a:rPr lang="fr-CA" sz="2400" dirty="0"/>
              <a:t>et </a:t>
            </a:r>
            <a:r>
              <a:rPr lang="fr-CA" sz="2400" b="1" dirty="0"/>
              <a:t>allégations </a:t>
            </a:r>
          </a:p>
          <a:p>
            <a:pPr marL="438150" indent="-319088" eaLnBrk="0" hangingPunct="0">
              <a:buClr>
                <a:schemeClr val="accent1"/>
              </a:buClr>
              <a:buSzPct val="80000"/>
              <a:defRPr/>
            </a:pPr>
            <a:r>
              <a:rPr lang="fr-CA" sz="2400" dirty="0"/>
              <a:t>d’usage</a:t>
            </a:r>
          </a:p>
          <a:p>
            <a:pPr marL="438150" indent="-319088" eaLnBrk="0" hangingPunct="0">
              <a:buClr>
                <a:schemeClr val="accent1"/>
              </a:buClr>
              <a:buSzPct val="80000"/>
              <a:defRPr/>
            </a:pPr>
            <a:r>
              <a:rPr lang="fr-CA" sz="2400" dirty="0"/>
              <a:t> thérapeutiques </a:t>
            </a:r>
          </a:p>
        </p:txBody>
      </p:sp>
      <p:pic>
        <p:nvPicPr>
          <p:cNvPr id="15369" name="Image 9" descr="partenaire-sante-canada.jpg"/>
          <p:cNvPicPr>
            <a:picLocks noChangeAspect="1"/>
          </p:cNvPicPr>
          <p:nvPr>
            <p:custDataLst>
              <p:tags r:id="rId6"/>
            </p:custDataLst>
          </p:nvPr>
        </p:nvPicPr>
        <p:blipFill>
          <a:blip r:embed="rId11" cstate="print"/>
          <a:srcRect/>
          <a:stretch>
            <a:fillRect/>
          </a:stretch>
        </p:blipFill>
        <p:spPr bwMode="auto">
          <a:xfrm>
            <a:off x="4427538" y="2636912"/>
            <a:ext cx="1138237" cy="457200"/>
          </a:xfrm>
          <a:prstGeom prst="rect">
            <a:avLst/>
          </a:prstGeom>
          <a:noFill/>
          <a:ln w="9525">
            <a:noFill/>
            <a:miter lim="800000"/>
            <a:headEnd/>
            <a:tailEnd/>
          </a:ln>
        </p:spPr>
      </p:pic>
      <p:sp>
        <p:nvSpPr>
          <p:cNvPr id="10" name="Espace réservé du texte 3"/>
          <p:cNvSpPr txBox="1">
            <a:spLocks/>
          </p:cNvSpPr>
          <p:nvPr>
            <p:custDataLst>
              <p:tags r:id="rId7"/>
            </p:custDataLst>
          </p:nvPr>
        </p:nvSpPr>
        <p:spPr bwMode="auto">
          <a:xfrm>
            <a:off x="3347864" y="1556792"/>
            <a:ext cx="2664296" cy="57194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30000"/>
              </a:spcAft>
              <a:buClrTx/>
              <a:buSzTx/>
              <a:buFontTx/>
              <a:buNone/>
              <a:tabLst/>
              <a:defRPr/>
            </a:pPr>
            <a:r>
              <a:rPr kumimoji="0" lang="fr-CA" sz="2800" b="1" i="0" u="none" strike="noStrike" kern="0" cap="none" spc="0" normalizeH="0" baseline="0" noProof="0" dirty="0" smtClean="0">
                <a:ln>
                  <a:noFill/>
                </a:ln>
                <a:solidFill>
                  <a:schemeClr val="accent1"/>
                </a:solidFill>
                <a:effectLst/>
                <a:uLnTx/>
                <a:uFillTx/>
                <a:latin typeface="+mn-lt"/>
                <a:ea typeface="+mn-ea"/>
                <a:cs typeface="+mn-cs"/>
              </a:rPr>
              <a:t>Classification</a:t>
            </a:r>
          </a:p>
        </p:txBody>
      </p:sp>
      <p:sp>
        <p:nvSpPr>
          <p:cNvPr id="12" name="Espace réservé du texte 3"/>
          <p:cNvSpPr txBox="1">
            <a:spLocks/>
          </p:cNvSpPr>
          <p:nvPr>
            <p:custDataLst>
              <p:tags r:id="rId8"/>
            </p:custDataLst>
          </p:nvPr>
        </p:nvSpPr>
        <p:spPr bwMode="auto">
          <a:xfrm>
            <a:off x="6444208" y="1556792"/>
            <a:ext cx="2592288" cy="571946"/>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marL="0" marR="0" lvl="0" indent="0" algn="l" defTabSz="914400" rtl="0" eaLnBrk="1" fontAlgn="base" latinLnBrk="0" hangingPunct="1">
              <a:lnSpc>
                <a:spcPct val="100000"/>
              </a:lnSpc>
              <a:spcBef>
                <a:spcPct val="0"/>
              </a:spcBef>
              <a:spcAft>
                <a:spcPct val="30000"/>
              </a:spcAft>
              <a:buClrTx/>
              <a:buSzTx/>
              <a:buFontTx/>
              <a:buNone/>
              <a:tabLst/>
              <a:defRPr/>
            </a:pPr>
            <a:r>
              <a:rPr kumimoji="0" lang="fr-CA" sz="2800" b="1" i="0" u="none" strike="noStrike" kern="0" cap="none" spc="0" normalizeH="0" baseline="0" noProof="0" dirty="0" smtClean="0">
                <a:ln>
                  <a:noFill/>
                </a:ln>
                <a:solidFill>
                  <a:schemeClr val="accent1"/>
                </a:solidFill>
                <a:effectLst/>
                <a:uLnTx/>
                <a:uFillTx/>
                <a:latin typeface="+mn-lt"/>
                <a:ea typeface="+mn-ea"/>
                <a:cs typeface="+mn-cs"/>
              </a:rPr>
              <a:t>Composition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bg/>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p:cNvSpPr>
          <p:nvPr>
            <p:ph type="title"/>
            <p:custDataLst>
              <p:tags r:id="rId1"/>
            </p:custDataLst>
          </p:nvPr>
        </p:nvSpPr>
        <p:spPr bwMode="auto">
          <a:xfrm>
            <a:off x="467544" y="1700808"/>
            <a:ext cx="8204448" cy="13620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sont les effets des boissons énergisantes sur la santé?</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eaLnBrk="1" hangingPunct="1">
              <a:defRPr/>
            </a:pPr>
            <a:r>
              <a:rPr lang="fr-CA" sz="4200" dirty="0" smtClean="0"/>
              <a:t>Effets sur la santé </a:t>
            </a:r>
            <a:endParaRPr lang="fr-CA" sz="4200" u="sng" dirty="0"/>
          </a:p>
        </p:txBody>
      </p:sp>
      <p:sp>
        <p:nvSpPr>
          <p:cNvPr id="4" name="Espace réservé du contenu 3"/>
          <p:cNvSpPr>
            <a:spLocks noGrp="1"/>
          </p:cNvSpPr>
          <p:nvPr>
            <p:ph idx="1"/>
            <p:custDataLst>
              <p:tags r:id="rId2"/>
            </p:custDataLst>
          </p:nvPr>
        </p:nvSpPr>
        <p:spPr/>
        <p:txBody>
          <a:bodyPr/>
          <a:lstStyle/>
          <a:p>
            <a:r>
              <a:rPr lang="fr-CA" sz="3000" dirty="0" smtClean="0"/>
              <a:t>Effets de la consommation de boissons énergisantes : </a:t>
            </a:r>
            <a:r>
              <a:rPr lang="fr-CA" b="1" dirty="0" smtClean="0"/>
              <a:t>combinaison</a:t>
            </a:r>
            <a:r>
              <a:rPr lang="fr-CA" dirty="0" smtClean="0"/>
              <a:t> des ingrédients</a:t>
            </a:r>
            <a:endParaRPr lang="fr-CA" sz="3000" dirty="0" smtClean="0"/>
          </a:p>
          <a:p>
            <a:pPr lvl="2">
              <a:buFont typeface="Arial" pitchFamily="34" charset="0"/>
              <a:buChar char="•"/>
            </a:pPr>
            <a:r>
              <a:rPr lang="fr-CA" sz="2600" dirty="0" smtClean="0"/>
              <a:t>Petites études uniques : </a:t>
            </a:r>
            <a:r>
              <a:rPr lang="fr-CA" sz="2600" dirty="0" smtClean="0">
                <a:latin typeface="Arial" pitchFamily="34" charset="0"/>
                <a:cs typeface="Arial" pitchFamily="34" charset="0"/>
              </a:rPr>
              <a:t>↓</a:t>
            </a:r>
            <a:r>
              <a:rPr lang="fr-CA" sz="2600" dirty="0" smtClean="0"/>
              <a:t> de la qualité du sommeil, </a:t>
            </a:r>
            <a:r>
              <a:rPr lang="fr-CA" sz="2600" dirty="0" smtClean="0">
                <a:latin typeface="Arial" pitchFamily="34" charset="0"/>
                <a:cs typeface="Arial" pitchFamily="34" charset="0"/>
              </a:rPr>
              <a:t>↑</a:t>
            </a:r>
            <a:r>
              <a:rPr lang="fr-CA" sz="2600" dirty="0" smtClean="0"/>
              <a:t> de la fréquence cardiaque et de la tension artérielle</a:t>
            </a:r>
          </a:p>
          <a:p>
            <a:pPr lvl="2">
              <a:buFont typeface="Arial" pitchFamily="34" charset="0"/>
              <a:buChar char="•"/>
            </a:pPr>
            <a:r>
              <a:rPr lang="fr-CA" sz="2600" dirty="0" smtClean="0"/>
              <a:t>Effets principalement associés à la caféine </a:t>
            </a:r>
          </a:p>
          <a:p>
            <a:endParaRPr lang="fr-CA"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332656"/>
            <a:ext cx="8208912" cy="1075520"/>
          </a:xfrm>
        </p:spPr>
        <p:txBody>
          <a:bodyPr/>
          <a:lstStyle/>
          <a:p>
            <a:pPr eaLnBrk="1" hangingPunct="1">
              <a:defRPr/>
            </a:pPr>
            <a:r>
              <a:rPr lang="fr-CA" sz="4200" dirty="0" smtClean="0"/>
              <a:t>Effets sur la santé </a:t>
            </a:r>
            <a:endParaRPr lang="fr-CA" sz="4200" u="sng" dirty="0"/>
          </a:p>
        </p:txBody>
      </p:sp>
      <p:sp>
        <p:nvSpPr>
          <p:cNvPr id="17411" name="Espace réservé du contenu 2"/>
          <p:cNvSpPr>
            <a:spLocks noGrp="1"/>
          </p:cNvSpPr>
          <p:nvPr>
            <p:ph idx="1"/>
            <p:custDataLst>
              <p:tags r:id="rId2"/>
            </p:custDataLst>
          </p:nvPr>
        </p:nvSpPr>
        <p:spPr>
          <a:xfrm>
            <a:off x="467543" y="1628775"/>
            <a:ext cx="8208913" cy="4536529"/>
          </a:xfrm>
        </p:spPr>
        <p:txBody>
          <a:bodyPr/>
          <a:lstStyle/>
          <a:p>
            <a:pPr eaLnBrk="1" hangingPunct="1">
              <a:buFont typeface="Wingdings 2" pitchFamily="18" charset="2"/>
              <a:buNone/>
            </a:pPr>
            <a:r>
              <a:rPr lang="fr-CA" sz="3000" dirty="0" smtClean="0"/>
              <a:t>Effets des </a:t>
            </a:r>
            <a:r>
              <a:rPr lang="fr-CA" sz="3000" b="1" dirty="0" smtClean="0"/>
              <a:t>différents ingrédients </a:t>
            </a:r>
            <a:r>
              <a:rPr lang="fr-CA" sz="3000" dirty="0" smtClean="0"/>
              <a:t>:</a:t>
            </a:r>
          </a:p>
          <a:p>
            <a:pPr lvl="1">
              <a:buFont typeface="Arial" pitchFamily="34" charset="0"/>
              <a:buChar char="•"/>
            </a:pPr>
            <a:r>
              <a:rPr lang="fr-CA" sz="2600" dirty="0" smtClean="0"/>
              <a:t>Caféine et sucre : principaux ingrédients posant des risques ou ayant des effets indésirables potentiels pour la santé</a:t>
            </a:r>
          </a:p>
          <a:p>
            <a:pPr lvl="1">
              <a:buFont typeface="Arial" pitchFamily="34" charset="0"/>
              <a:buChar char="•"/>
            </a:pPr>
            <a:r>
              <a:rPr lang="fr-CA" sz="2600" dirty="0" smtClean="0"/>
              <a:t>Autres ingrédients : peu d’effets indésirables à court terme dans les teneurs présentes dans les boissons énergisantes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p:cNvSpPr>
          <p:nvPr>
            <p:ph type="title"/>
            <p:custDataLst>
              <p:tags r:id="rId1"/>
            </p:custDataLst>
          </p:nvPr>
        </p:nvSpPr>
        <p:spPr bwMode="auto">
          <a:xfrm>
            <a:off x="467544" y="1700808"/>
            <a:ext cx="8136904" cy="4068167"/>
          </a:xfrm>
        </p:spPr>
        <p:txBody>
          <a:bodyPr wrap="square" tIns="45720" bIns="45720" numCol="1" anchorCtr="0" compatLnSpc="1">
            <a:prstTxWarp prst="textNoShape">
              <a:avLst/>
            </a:prstTxWarp>
          </a:bodyPr>
          <a:lstStyle/>
          <a:p>
            <a:pPr>
              <a:defRPr/>
            </a:pPr>
            <a:r>
              <a:rPr lang="fr-CA" sz="3600" b="0" smtClean="0">
                <a:effectLst>
                  <a:outerShdw blurRad="38100" dist="38100" dir="2700000" algn="tl">
                    <a:srgbClr val="C0C0C0"/>
                  </a:outerShdw>
                </a:effectLst>
              </a:rPr>
              <a:t>Quels sont les effets de la consommation de caféine?</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363272" cy="1252728"/>
          </a:xfrm>
        </p:spPr>
        <p:txBody>
          <a:bodyPr>
            <a:noAutofit/>
          </a:bodyPr>
          <a:lstStyle/>
          <a:p>
            <a:r>
              <a:rPr lang="fr-CA" sz="4000" dirty="0" smtClean="0"/>
              <a:t>Effets de la consommation de caféine</a:t>
            </a:r>
            <a:endParaRPr lang="fr-CA" sz="4000" dirty="0"/>
          </a:p>
        </p:txBody>
      </p:sp>
      <p:sp>
        <p:nvSpPr>
          <p:cNvPr id="3" name="Espace réservé du contenu 2"/>
          <p:cNvSpPr>
            <a:spLocks noGrp="1"/>
          </p:cNvSpPr>
          <p:nvPr>
            <p:ph idx="1"/>
            <p:custDataLst>
              <p:tags r:id="rId2"/>
            </p:custDataLst>
          </p:nvPr>
        </p:nvSpPr>
        <p:spPr/>
        <p:txBody>
          <a:bodyPr>
            <a:normAutofit/>
          </a:bodyPr>
          <a:lstStyle/>
          <a:p>
            <a:r>
              <a:rPr lang="fr-CA" sz="2800" dirty="0" smtClean="0"/>
              <a:t>Principal ingrédient actif des boissons énergisantes</a:t>
            </a:r>
            <a:endParaRPr lang="fr-CA" sz="2000" dirty="0" smtClean="0"/>
          </a:p>
          <a:p>
            <a:r>
              <a:rPr lang="fr-CA" sz="2800" dirty="0" smtClean="0"/>
              <a:t>Substance psychostimulante légale la plus consommée dans le monde</a:t>
            </a:r>
          </a:p>
          <a:p>
            <a:pPr lvl="1"/>
            <a:r>
              <a:rPr lang="fr-CA" sz="2400" dirty="0" smtClean="0"/>
              <a:t>présente dans plusieurs produits de consommation : </a:t>
            </a:r>
          </a:p>
          <a:p>
            <a:pPr lvl="2"/>
            <a:r>
              <a:rPr lang="fr-CA" sz="2000" dirty="0" smtClean="0"/>
              <a:t>café </a:t>
            </a:r>
            <a:r>
              <a:rPr lang="fr-CA" sz="2000" baseline="30000" dirty="0" smtClean="0"/>
              <a:t>(~100 mg</a:t>
            </a:r>
            <a:r>
              <a:rPr lang="fr-CA" sz="2000" baseline="30000" dirty="0" smtClean="0"/>
              <a:t>)</a:t>
            </a:r>
            <a:r>
              <a:rPr lang="fr-CA" sz="2000" dirty="0" smtClean="0"/>
              <a:t>, </a:t>
            </a:r>
            <a:r>
              <a:rPr lang="fr-CA" sz="2000" dirty="0" smtClean="0"/>
              <a:t>thé </a:t>
            </a:r>
            <a:r>
              <a:rPr lang="fr-CA" sz="2000" baseline="30000" dirty="0" smtClean="0"/>
              <a:t>(~ 40 mg</a:t>
            </a:r>
            <a:r>
              <a:rPr lang="fr-CA" sz="2000" baseline="30000" dirty="0" smtClean="0"/>
              <a:t>)</a:t>
            </a:r>
            <a:r>
              <a:rPr lang="fr-CA" sz="2000" dirty="0" smtClean="0"/>
              <a:t>, </a:t>
            </a:r>
            <a:r>
              <a:rPr lang="fr-CA" sz="2000" dirty="0" smtClean="0"/>
              <a:t>boissons gazeuses </a:t>
            </a:r>
            <a:r>
              <a:rPr lang="fr-CA" sz="2000" baseline="30000" dirty="0" smtClean="0"/>
              <a:t>(~ 40 mg</a:t>
            </a:r>
            <a:r>
              <a:rPr lang="fr-CA" sz="2000" baseline="30000" dirty="0" smtClean="0"/>
              <a:t>)</a:t>
            </a:r>
            <a:r>
              <a:rPr lang="fr-CA" sz="2000" dirty="0" smtClean="0"/>
              <a:t>, </a:t>
            </a:r>
            <a:r>
              <a:rPr lang="fr-CA" sz="2000" dirty="0" smtClean="0"/>
              <a:t>chocolat </a:t>
            </a:r>
            <a:r>
              <a:rPr lang="fr-CA" sz="2000" baseline="30000" dirty="0" smtClean="0"/>
              <a:t>(5-20 mg)</a:t>
            </a:r>
            <a:r>
              <a:rPr lang="fr-CA" sz="2000" dirty="0" smtClean="0"/>
              <a:t>, produits de santé naturels et médicaments </a:t>
            </a:r>
            <a:r>
              <a:rPr lang="fr-CA" sz="2000" baseline="30000" dirty="0" smtClean="0"/>
              <a:t>(~ 30-200 mg)</a:t>
            </a:r>
            <a:r>
              <a:rPr lang="fr-CA" sz="2000" dirty="0" smtClean="0"/>
              <a:t>, etc. </a:t>
            </a:r>
          </a:p>
          <a:p>
            <a:pPr lvl="2"/>
            <a:endParaRPr lang="fr-CA" sz="2000" dirty="0" smtClean="0"/>
          </a:p>
          <a:p>
            <a:pPr lvl="2">
              <a:buFont typeface="Wingdings" pitchFamily="2" charset="2"/>
              <a:buChar char="Ø"/>
            </a:pPr>
            <a:r>
              <a:rPr lang="fr-CA" dirty="0" smtClean="0"/>
              <a:t> </a:t>
            </a:r>
            <a:r>
              <a:rPr lang="fr-CA" sz="2400" dirty="0" smtClean="0"/>
              <a:t>Contribution à l’effet cumulatif de la caféine     consommée au cours d’une même journée</a:t>
            </a:r>
            <a:endParaRPr lang="fr-CA"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55448"/>
            <a:ext cx="8363272" cy="1252728"/>
          </a:xfrm>
        </p:spPr>
        <p:txBody>
          <a:bodyPr>
            <a:noAutofit/>
          </a:bodyPr>
          <a:lstStyle/>
          <a:p>
            <a:pPr>
              <a:defRPr/>
            </a:pPr>
            <a:r>
              <a:rPr lang="fr-CA" sz="4000" dirty="0" smtClean="0"/>
              <a:t>Effets de la consommation de caféine</a:t>
            </a:r>
            <a:endParaRPr lang="fr-CA" sz="4000" dirty="0"/>
          </a:p>
        </p:txBody>
      </p:sp>
      <p:sp>
        <p:nvSpPr>
          <p:cNvPr id="19459" name="Espace réservé du contenu 2"/>
          <p:cNvSpPr>
            <a:spLocks noGrp="1"/>
          </p:cNvSpPr>
          <p:nvPr>
            <p:ph idx="1"/>
            <p:custDataLst>
              <p:tags r:id="rId2"/>
            </p:custDataLst>
          </p:nvPr>
        </p:nvSpPr>
        <p:spPr>
          <a:xfrm>
            <a:off x="457200" y="1700213"/>
            <a:ext cx="8229600" cy="4700587"/>
          </a:xfrm>
        </p:spPr>
        <p:txBody>
          <a:bodyPr/>
          <a:lstStyle/>
          <a:p>
            <a:r>
              <a:rPr lang="fr-CA" sz="2800" dirty="0" smtClean="0"/>
              <a:t>Apport supérieur aux limites recommandées </a:t>
            </a:r>
            <a:r>
              <a:rPr lang="fr-CA" sz="2600" dirty="0" smtClean="0"/>
              <a:t>:</a:t>
            </a:r>
          </a:p>
          <a:p>
            <a:pPr lvl="1">
              <a:buFont typeface="Wingdings" pitchFamily="2" charset="2"/>
              <a:buChar char="Ø"/>
            </a:pPr>
            <a:r>
              <a:rPr lang="fr-CA" sz="2400" dirty="0" smtClean="0"/>
              <a:t>tremblements</a:t>
            </a:r>
            <a:r>
              <a:rPr lang="fr-CA" sz="2400" dirty="0" smtClean="0"/>
              <a:t>, agitation, nausée, vomissements, palpitations… problèmes cardiaques graves (arythmies)</a:t>
            </a:r>
          </a:p>
        </p:txBody>
      </p:sp>
      <p:graphicFrame>
        <p:nvGraphicFramePr>
          <p:cNvPr id="4" name="Tableau 3"/>
          <p:cNvGraphicFramePr>
            <a:graphicFrameLocks noGrp="1"/>
          </p:cNvGraphicFramePr>
          <p:nvPr>
            <p:custDataLst>
              <p:tags r:id="rId3"/>
            </p:custDataLst>
          </p:nvPr>
        </p:nvGraphicFramePr>
        <p:xfrm>
          <a:off x="250825" y="2781300"/>
          <a:ext cx="8640960" cy="4271265"/>
        </p:xfrm>
        <a:graphic>
          <a:graphicData uri="http://schemas.openxmlformats.org/drawingml/2006/table">
            <a:tbl>
              <a:tblPr/>
              <a:tblGrid>
                <a:gridCol w="2588832"/>
                <a:gridCol w="3542794"/>
                <a:gridCol w="2509334"/>
              </a:tblGrid>
              <a:tr h="405387">
                <a:tc gridSpan="3">
                  <a:txBody>
                    <a:bodyPr/>
                    <a:lstStyle/>
                    <a:p>
                      <a:pPr>
                        <a:spcAft>
                          <a:spcPts val="0"/>
                        </a:spcAft>
                      </a:pPr>
                      <a:r>
                        <a:rPr lang="fr-CA" sz="2400" dirty="0" smtClean="0">
                          <a:latin typeface="Times New Roman"/>
                          <a:ea typeface="Times New Roman"/>
                          <a:cs typeface="Times New Roman"/>
                        </a:rPr>
                        <a:t>……</a:t>
                      </a:r>
                      <a:endParaRPr lang="fr-CA" sz="2400" dirty="0">
                        <a:latin typeface="Times New Roman"/>
                        <a:ea typeface="Times New Roman"/>
                        <a:cs typeface="Times New Roman"/>
                      </a:endParaRPr>
                    </a:p>
                  </a:txBody>
                  <a:tcPr marL="17780" marR="17780" marT="17780" marB="17780">
                    <a:lnL>
                      <a:noFill/>
                    </a:lnL>
                    <a:lnR>
                      <a:noFill/>
                    </a:lnR>
                    <a:lnT>
                      <a:noFill/>
                    </a:lnT>
                    <a:lnB w="12700" cap="flat" cmpd="sng" algn="ctr">
                      <a:solidFill>
                        <a:srgbClr val="000000"/>
                      </a:solidFill>
                      <a:prstDash val="solid"/>
                      <a:round/>
                      <a:headEnd type="none" w="med" len="med"/>
                      <a:tailEnd type="none" w="med" len="med"/>
                    </a:lnB>
                    <a:noFill/>
                  </a:tcPr>
                </a:tc>
                <a:tc hMerge="1">
                  <a:txBody>
                    <a:bodyPr/>
                    <a:lstStyle/>
                    <a:p>
                      <a:endParaRPr lang="fr-CA"/>
                    </a:p>
                  </a:txBody>
                  <a:tcPr/>
                </a:tc>
                <a:tc hMerge="1">
                  <a:txBody>
                    <a:bodyPr/>
                    <a:lstStyle/>
                    <a:p>
                      <a:endParaRPr lang="fr-CA"/>
                    </a:p>
                  </a:txBody>
                  <a:tcPr/>
                </a:tc>
              </a:tr>
              <a:tr h="386703">
                <a:tc>
                  <a:txBody>
                    <a:bodyPr/>
                    <a:lstStyle/>
                    <a:p>
                      <a:pPr>
                        <a:spcAft>
                          <a:spcPts val="0"/>
                        </a:spcAft>
                      </a:pPr>
                      <a:r>
                        <a:rPr lang="fr-CA" sz="1400" dirty="0">
                          <a:latin typeface="Arial"/>
                          <a:ea typeface="Times New Roman"/>
                          <a:cs typeface="Times New Roman"/>
                        </a:rPr>
                        <a:t>Population</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dirty="0">
                          <a:latin typeface="Arial"/>
                          <a:ea typeface="Times New Roman"/>
                          <a:cs typeface="Times New Roman"/>
                        </a:rPr>
                        <a:t>Apport quotidien maximal </a:t>
                      </a:r>
                      <a:r>
                        <a:rPr lang="fr-CA" sz="1400" dirty="0" smtClean="0">
                          <a:latin typeface="Arial"/>
                          <a:ea typeface="Times New Roman"/>
                          <a:cs typeface="Times New Roman"/>
                        </a:rPr>
                        <a:t>recommandé*</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dirty="0">
                          <a:latin typeface="Arial"/>
                          <a:ea typeface="Times New Roman"/>
                          <a:cs typeface="Times New Roman"/>
                        </a:rPr>
                        <a:t>Équivalence en tasse de café filtre </a:t>
                      </a:r>
                      <a:r>
                        <a:rPr lang="fr-CA" sz="1400" dirty="0" smtClean="0">
                          <a:latin typeface="Arial"/>
                          <a:ea typeface="Times New Roman"/>
                          <a:cs typeface="Times New Roman"/>
                        </a:rPr>
                        <a:t>(135</a:t>
                      </a:r>
                      <a:r>
                        <a:rPr lang="fr-CA" sz="1400" dirty="0">
                          <a:latin typeface="Arial"/>
                          <a:ea typeface="Times New Roman"/>
                          <a:cs typeface="Times New Roman"/>
                        </a:rPr>
                        <a:t> mg de </a:t>
                      </a:r>
                      <a:r>
                        <a:rPr lang="fr-CA" sz="1400" dirty="0" smtClean="0">
                          <a:latin typeface="Arial"/>
                          <a:ea typeface="Times New Roman"/>
                          <a:cs typeface="Times New Roman"/>
                        </a:rPr>
                        <a:t>caféine)</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r>
              <a:tr h="284514">
                <a:tc>
                  <a:txBody>
                    <a:bodyPr/>
                    <a:lstStyle/>
                    <a:p>
                      <a:pPr>
                        <a:spcAft>
                          <a:spcPts val="0"/>
                        </a:spcAft>
                      </a:pPr>
                      <a:r>
                        <a:rPr lang="fr-CA" sz="1400" b="1" dirty="0">
                          <a:latin typeface="Arial"/>
                          <a:ea typeface="Times New Roman"/>
                          <a:cs typeface="Times New Roman"/>
                        </a:rPr>
                        <a:t>Enfants</a:t>
                      </a:r>
                      <a:r>
                        <a:rPr lang="fr-CA" sz="1400" dirty="0">
                          <a:latin typeface="Arial"/>
                          <a:ea typeface="Times New Roman"/>
                          <a:cs typeface="Times New Roman"/>
                        </a:rPr>
                        <a:t> de 12 ans et moins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 mg/kg de poids corporel</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endParaRPr lang="fr-CA" sz="12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r>
              <a:tr h="651590">
                <a:tc>
                  <a:txBody>
                    <a:bodyPr/>
                    <a:lstStyle/>
                    <a:p>
                      <a:pPr algn="ctr">
                        <a:spcAft>
                          <a:spcPts val="0"/>
                        </a:spcAft>
                      </a:pPr>
                      <a:r>
                        <a:rPr lang="fr-CA" sz="1400" i="1" dirty="0">
                          <a:latin typeface="Arial"/>
                          <a:ea typeface="Times New Roman"/>
                          <a:cs typeface="Times New Roman"/>
                        </a:rPr>
                        <a:t>4-6 ans</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7-9 ans</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10-12 ans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i="1" dirty="0">
                          <a:latin typeface="Arial"/>
                          <a:ea typeface="Times New Roman"/>
                          <a:cs typeface="Times New Roman"/>
                        </a:rPr>
                        <a:t>45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62,5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85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⅓ de tasse</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½ tasse</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a:t>
                      </a:r>
                      <a:r>
                        <a:rPr lang="fr-CA" sz="1200" dirty="0">
                          <a:latin typeface="Arial"/>
                          <a:ea typeface="Times New Roman"/>
                          <a:cs typeface="Times New Roman"/>
                        </a:rPr>
                        <a:t>2/3</a:t>
                      </a:r>
                      <a:r>
                        <a:rPr lang="fr-CA" sz="1400" dirty="0">
                          <a:latin typeface="Arial"/>
                          <a:ea typeface="Times New Roman"/>
                          <a:cs typeface="Times New Roman"/>
                        </a:rPr>
                        <a:t> de tasse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284514">
                <a:tc>
                  <a:txBody>
                    <a:bodyPr/>
                    <a:lstStyle/>
                    <a:p>
                      <a:pPr>
                        <a:spcAft>
                          <a:spcPts val="0"/>
                        </a:spcAft>
                      </a:pPr>
                      <a:r>
                        <a:rPr lang="fr-CA" sz="1400" b="1" dirty="0">
                          <a:latin typeface="Arial"/>
                          <a:ea typeface="Times New Roman"/>
                          <a:cs typeface="Times New Roman"/>
                        </a:rPr>
                        <a:t>Adolescents</a:t>
                      </a:r>
                      <a:r>
                        <a:rPr lang="fr-CA" sz="1400" dirty="0">
                          <a:latin typeface="Arial"/>
                          <a:ea typeface="Times New Roman"/>
                          <a:cs typeface="Times New Roman"/>
                        </a:rPr>
                        <a:t> </a:t>
                      </a:r>
                      <a:r>
                        <a:rPr lang="fr-CA" sz="1400" dirty="0" smtClean="0">
                          <a:latin typeface="Arial"/>
                          <a:ea typeface="Times New Roman"/>
                          <a:cs typeface="Times New Roman"/>
                        </a:rPr>
                        <a:t>de </a:t>
                      </a:r>
                      <a:r>
                        <a:rPr lang="fr-CA" sz="1400" dirty="0">
                          <a:latin typeface="Arial"/>
                          <a:ea typeface="Times New Roman"/>
                          <a:cs typeface="Times New Roman"/>
                        </a:rPr>
                        <a:t>13 ans et </a:t>
                      </a:r>
                      <a:r>
                        <a:rPr lang="fr-CA" sz="1400" dirty="0" smtClean="0">
                          <a:latin typeface="Arial"/>
                          <a:ea typeface="Times New Roman"/>
                          <a:cs typeface="Times New Roman"/>
                        </a:rPr>
                        <a:t>plus</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 mg/kg de poids </a:t>
                      </a:r>
                      <a:r>
                        <a:rPr lang="fr-CA" sz="1400" dirty="0" smtClean="0">
                          <a:latin typeface="Arial"/>
                          <a:ea typeface="Times New Roman"/>
                          <a:cs typeface="Times New Roman"/>
                        </a:rPr>
                        <a:t>corporel**</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c>
                  <a:txBody>
                    <a:bodyPr/>
                    <a:lstStyle/>
                    <a:p>
                      <a:pPr algn="ctr">
                        <a:spcAft>
                          <a:spcPts val="0"/>
                        </a:spcAft>
                      </a:pPr>
                      <a:endParaRPr lang="fr-CA" sz="14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dash"/>
                      <a:round/>
                      <a:headEnd type="none" w="med" len="med"/>
                      <a:tailEnd type="none" w="med" len="med"/>
                    </a:lnB>
                    <a:solidFill>
                      <a:schemeClr val="bg1"/>
                    </a:solidFill>
                  </a:tcPr>
                </a:tc>
              </a:tr>
              <a:tr h="507574">
                <a:tc>
                  <a:txBody>
                    <a:bodyPr/>
                    <a:lstStyle/>
                    <a:p>
                      <a:pPr>
                        <a:spcAft>
                          <a:spcPts val="0"/>
                        </a:spcAft>
                      </a:pPr>
                      <a:endParaRPr lang="fr-CA" sz="1400" dirty="0">
                        <a:latin typeface="Arial"/>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i="1" dirty="0">
                          <a:latin typeface="Arial"/>
                          <a:ea typeface="Times New Roman"/>
                          <a:cs typeface="Times New Roman"/>
                        </a:rPr>
                        <a:t>Ex</a:t>
                      </a:r>
                      <a:r>
                        <a:rPr lang="fr-CA" sz="1400" i="1" dirty="0" smtClean="0">
                          <a:latin typeface="Arial"/>
                          <a:ea typeface="Times New Roman"/>
                          <a:cs typeface="Times New Roman"/>
                        </a:rPr>
                        <a:t>. </a:t>
                      </a:r>
                      <a:r>
                        <a:rPr lang="fr-CA" sz="1400" i="1" dirty="0">
                          <a:latin typeface="Arial"/>
                          <a:ea typeface="Times New Roman"/>
                          <a:cs typeface="Times New Roman"/>
                        </a:rPr>
                        <a:t>13 ans, </a:t>
                      </a:r>
                      <a:r>
                        <a:rPr lang="fr-CA" sz="1400" i="1" dirty="0" smtClean="0">
                          <a:latin typeface="Arial"/>
                          <a:ea typeface="Times New Roman"/>
                          <a:cs typeface="Times New Roman"/>
                        </a:rPr>
                        <a:t>fille ou garçon</a:t>
                      </a:r>
                      <a:r>
                        <a:rPr lang="fr-CA" sz="1400" i="1" dirty="0">
                          <a:latin typeface="Arial"/>
                          <a:ea typeface="Times New Roman"/>
                          <a:cs typeface="Times New Roman"/>
                        </a:rPr>
                        <a:t> (45 kg) = 112 mg</a:t>
                      </a:r>
                      <a:endParaRPr lang="fr-CA" sz="2800" dirty="0">
                        <a:latin typeface="Times New Roman"/>
                        <a:ea typeface="Times New Roman"/>
                        <a:cs typeface="Times New Roman"/>
                      </a:endParaRPr>
                    </a:p>
                    <a:p>
                      <a:pPr algn="ctr">
                        <a:spcAft>
                          <a:spcPts val="0"/>
                        </a:spcAft>
                      </a:pPr>
                      <a:r>
                        <a:rPr lang="fr-CA" sz="1400" i="1" dirty="0">
                          <a:latin typeface="Arial"/>
                          <a:ea typeface="Times New Roman"/>
                          <a:cs typeface="Times New Roman"/>
                        </a:rPr>
                        <a:t>17 ans : fille (55 kg) </a:t>
                      </a:r>
                      <a:r>
                        <a:rPr lang="fr-CA" sz="1400" i="1" dirty="0" smtClean="0">
                          <a:latin typeface="Arial"/>
                          <a:ea typeface="Times New Roman"/>
                          <a:cs typeface="Times New Roman"/>
                        </a:rPr>
                        <a:t>= 138</a:t>
                      </a:r>
                      <a:r>
                        <a:rPr lang="fr-CA" sz="1400" i="1" dirty="0">
                          <a:latin typeface="Arial"/>
                          <a:ea typeface="Times New Roman"/>
                          <a:cs typeface="Times New Roman"/>
                        </a:rPr>
                        <a:t> mg; garçon (65 kg) </a:t>
                      </a:r>
                      <a:r>
                        <a:rPr lang="fr-CA" sz="1400" i="1" dirty="0" smtClean="0">
                          <a:latin typeface="Arial"/>
                          <a:ea typeface="Times New Roman"/>
                          <a:cs typeface="Times New Roman"/>
                        </a:rPr>
                        <a:t>= 162</a:t>
                      </a:r>
                      <a:r>
                        <a:rPr lang="fr-CA" sz="1400" i="1" dirty="0">
                          <a:latin typeface="Arial"/>
                          <a:ea typeface="Times New Roman"/>
                          <a:cs typeface="Times New Roman"/>
                        </a:rPr>
                        <a:t>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¾ </a:t>
                      </a:r>
                      <a:r>
                        <a:rPr lang="fr-CA" sz="1400" dirty="0">
                          <a:latin typeface="Arial"/>
                          <a:ea typeface="Times New Roman"/>
                          <a:cs typeface="Times New Roman"/>
                        </a:rPr>
                        <a:t>de tasse</a:t>
                      </a:r>
                      <a:endParaRPr lang="fr-CA" sz="1400" dirty="0">
                        <a:latin typeface="Times New Roman"/>
                        <a:ea typeface="Times New Roman"/>
                        <a:cs typeface="Times New Roman"/>
                      </a:endParaRPr>
                    </a:p>
                    <a:p>
                      <a:pPr algn="ctr">
                        <a:spcAft>
                          <a:spcPts val="0"/>
                        </a:spcAft>
                      </a:pPr>
                      <a:r>
                        <a:rPr lang="fr-CA" sz="1400" dirty="0">
                          <a:latin typeface="Arial"/>
                          <a:ea typeface="Times New Roman"/>
                          <a:cs typeface="Arial"/>
                          <a:sym typeface="Symbol"/>
                        </a:rPr>
                        <a:t></a:t>
                      </a:r>
                      <a:r>
                        <a:rPr lang="fr-CA" sz="1400" dirty="0">
                          <a:latin typeface="Arial"/>
                          <a:ea typeface="Times New Roman"/>
                          <a:cs typeface="Times New Roman"/>
                        </a:rPr>
                        <a:t> 1 tasse; </a:t>
                      </a:r>
                      <a:r>
                        <a:rPr lang="fr-CA" sz="1400" dirty="0" smtClean="0">
                          <a:latin typeface="Arial"/>
                          <a:ea typeface="Times New Roman"/>
                          <a:cs typeface="Arial"/>
                          <a:sym typeface="Symbol"/>
                        </a:rPr>
                        <a:t> </a:t>
                      </a:r>
                      <a:r>
                        <a:rPr lang="fr-CA" sz="1400" dirty="0" smtClean="0">
                          <a:latin typeface="Arial"/>
                          <a:ea typeface="Times New Roman"/>
                          <a:cs typeface="Times New Roman"/>
                        </a:rPr>
                        <a:t>1¼ </a:t>
                      </a:r>
                      <a:r>
                        <a:rPr lang="fr-CA" sz="1400" dirty="0">
                          <a:latin typeface="Arial"/>
                          <a:ea typeface="Times New Roman"/>
                          <a:cs typeface="Times New Roman"/>
                        </a:rPr>
                        <a:t>tasse</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432048">
                <a:tc>
                  <a:txBody>
                    <a:bodyPr/>
                    <a:lstStyle/>
                    <a:p>
                      <a:pPr>
                        <a:spcBef>
                          <a:spcPts val="200"/>
                        </a:spcBef>
                        <a:spcAft>
                          <a:spcPts val="200"/>
                        </a:spcAft>
                      </a:pPr>
                      <a:r>
                        <a:rPr lang="fr-CA" sz="1400" dirty="0">
                          <a:latin typeface="Arial"/>
                          <a:ea typeface="Times New Roman"/>
                          <a:cs typeface="Times New Roman"/>
                        </a:rPr>
                        <a:t>Femmes qui prévoient devenir enceintes, femmes enceintes et mères qui allaitent</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200"/>
                        </a:spcAft>
                      </a:pPr>
                      <a:r>
                        <a:rPr lang="fr-CA" sz="1400" dirty="0">
                          <a:latin typeface="Arial"/>
                          <a:ea typeface="Times New Roman"/>
                          <a:cs typeface="Times New Roman"/>
                        </a:rPr>
                        <a:t>300 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Bef>
                          <a:spcPts val="200"/>
                        </a:spcBef>
                        <a:spcAft>
                          <a:spcPts val="20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2 </a:t>
                      </a:r>
                      <a:r>
                        <a:rPr lang="fr-CA" sz="1400" dirty="0">
                          <a:latin typeface="Arial"/>
                          <a:ea typeface="Times New Roman"/>
                          <a:cs typeface="Times New Roman"/>
                        </a:rPr>
                        <a:t>¼ tasses</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84514">
                <a:tc>
                  <a:txBody>
                    <a:bodyPr/>
                    <a:lstStyle/>
                    <a:p>
                      <a:pPr>
                        <a:spcBef>
                          <a:spcPts val="200"/>
                        </a:spcBef>
                        <a:spcAft>
                          <a:spcPts val="200"/>
                        </a:spcAft>
                      </a:pPr>
                      <a:r>
                        <a:rPr lang="fr-CA" sz="1400" dirty="0">
                          <a:latin typeface="Arial"/>
                          <a:ea typeface="Times New Roman"/>
                          <a:cs typeface="Times New Roman"/>
                        </a:rPr>
                        <a:t>Adultes (en bonne santé)</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Bef>
                          <a:spcPts val="200"/>
                        </a:spcBef>
                        <a:spcAft>
                          <a:spcPts val="200"/>
                        </a:spcAft>
                      </a:pPr>
                      <a:r>
                        <a:rPr lang="fr-CA" sz="1400">
                          <a:latin typeface="Arial"/>
                          <a:ea typeface="Times New Roman"/>
                          <a:cs typeface="Times New Roman"/>
                        </a:rPr>
                        <a:t>400 mg</a:t>
                      </a:r>
                      <a:endParaRPr lang="fr-CA" sz="280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Bef>
                          <a:spcPts val="200"/>
                        </a:spcBef>
                        <a:spcAft>
                          <a:spcPts val="200"/>
                        </a:spcAft>
                      </a:pPr>
                      <a:r>
                        <a:rPr lang="fr-CA" sz="1400" dirty="0" smtClean="0">
                          <a:latin typeface="Arial"/>
                          <a:ea typeface="Times New Roman"/>
                          <a:cs typeface="Arial"/>
                          <a:sym typeface="Symbol"/>
                        </a:rPr>
                        <a:t> </a:t>
                      </a:r>
                      <a:r>
                        <a:rPr lang="fr-CA" sz="1400" dirty="0" smtClean="0">
                          <a:latin typeface="Arial"/>
                          <a:ea typeface="Times New Roman"/>
                          <a:cs typeface="Times New Roman"/>
                        </a:rPr>
                        <a:t>3 </a:t>
                      </a:r>
                      <a:r>
                        <a:rPr lang="fr-CA" sz="1400" dirty="0">
                          <a:latin typeface="Arial"/>
                          <a:ea typeface="Times New Roman"/>
                          <a:cs typeface="Times New Roman"/>
                        </a:rPr>
                        <a:t>tasses</a:t>
                      </a:r>
                      <a:endParaRPr lang="fr-CA" sz="14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r>
              <a:tr h="523136">
                <a:tc gridSpan="3">
                  <a:txBody>
                    <a:bodyPr/>
                    <a:lstStyle/>
                    <a:p>
                      <a:pPr>
                        <a:spcBef>
                          <a:spcPts val="200"/>
                        </a:spcBef>
                        <a:spcAft>
                          <a:spcPts val="200"/>
                        </a:spcAft>
                      </a:pPr>
                      <a:r>
                        <a:rPr lang="fr-CA" sz="1600" baseline="30000" dirty="0" smtClean="0">
                          <a:solidFill>
                            <a:schemeClr val="bg1"/>
                          </a:solidFill>
                          <a:latin typeface="Arial"/>
                          <a:ea typeface="Times New Roman"/>
                          <a:cs typeface="Times New Roman"/>
                        </a:rPr>
                        <a:t>*</a:t>
                      </a:r>
                      <a:r>
                        <a:rPr lang="fr-CA" sz="1600" baseline="30000" dirty="0" smtClean="0">
                          <a:solidFill>
                            <a:schemeClr val="bg1"/>
                          </a:solidFill>
                          <a:latin typeface="Arial"/>
                          <a:ea typeface="Times New Roman"/>
                          <a:cs typeface="Times New Roman"/>
                        </a:rPr>
                        <a:t>Source : </a:t>
                      </a:r>
                      <a:r>
                        <a:rPr lang="fr-CA" sz="1600" baseline="30000" dirty="0" smtClean="0">
                          <a:solidFill>
                            <a:schemeClr val="bg1"/>
                          </a:solidFill>
                          <a:latin typeface="Arial"/>
                          <a:ea typeface="Times New Roman"/>
                          <a:cs typeface="Times New Roman"/>
                        </a:rPr>
                        <a:t>Santé Canada                               **Il s’agit </a:t>
                      </a:r>
                      <a:r>
                        <a:rPr lang="fr-CA" sz="1600" baseline="30000" dirty="0">
                          <a:solidFill>
                            <a:schemeClr val="bg1"/>
                          </a:solidFill>
                          <a:latin typeface="Arial"/>
                          <a:ea typeface="Times New Roman"/>
                          <a:cs typeface="Times New Roman"/>
                        </a:rPr>
                        <a:t>d’une suggestion prudente et non d’une recommandation définitive. </a:t>
                      </a:r>
                      <a:endParaRPr lang="fr-CA" sz="2400" dirty="0">
                        <a:solidFill>
                          <a:schemeClr val="bg1"/>
                        </a:solidFill>
                        <a:latin typeface="Times New Roman"/>
                        <a:ea typeface="Times New Roman"/>
                        <a:cs typeface="Times New Roman"/>
                      </a:endParaRPr>
                    </a:p>
                  </a:txBody>
                  <a:tcPr marL="17780" marR="17780" marT="17780" marB="1778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CA"/>
                    </a:p>
                  </a:txBody>
                  <a:tcPr/>
                </a:tc>
                <a:tc hMerge="1">
                  <a:txBody>
                    <a:bodyPr/>
                    <a:lstStyle/>
                    <a:p>
                      <a:endParaRPr lang="fr-CA"/>
                    </a:p>
                  </a:txBody>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95536" y="155448"/>
            <a:ext cx="8363272" cy="1252728"/>
          </a:xfrm>
        </p:spPr>
        <p:txBody>
          <a:bodyPr>
            <a:noAutofit/>
          </a:bodyPr>
          <a:lstStyle/>
          <a:p>
            <a:pPr>
              <a:defRPr/>
            </a:pPr>
            <a:r>
              <a:rPr lang="fr-CA" sz="4000" dirty="0" smtClean="0"/>
              <a:t>Effets de la consommation de caféine</a:t>
            </a:r>
            <a:endParaRPr lang="fr-CA" sz="4000" dirty="0"/>
          </a:p>
        </p:txBody>
      </p:sp>
      <p:sp>
        <p:nvSpPr>
          <p:cNvPr id="19459" name="Espace réservé du contenu 2"/>
          <p:cNvSpPr>
            <a:spLocks noGrp="1"/>
          </p:cNvSpPr>
          <p:nvPr>
            <p:ph idx="1"/>
            <p:custDataLst>
              <p:tags r:id="rId2"/>
            </p:custDataLst>
          </p:nvPr>
        </p:nvSpPr>
        <p:spPr>
          <a:xfrm>
            <a:off x="179388" y="1700213"/>
            <a:ext cx="8569325" cy="4752975"/>
          </a:xfrm>
        </p:spPr>
        <p:txBody>
          <a:bodyPr/>
          <a:lstStyle/>
          <a:p>
            <a:pPr marL="180975"/>
            <a:r>
              <a:rPr lang="fr-CA" sz="2800" dirty="0" smtClean="0"/>
              <a:t>Consommation régulière, quantité inférieure aux limites recommandées :</a:t>
            </a:r>
          </a:p>
          <a:p>
            <a:pPr marL="990600" lvl="1" indent="-533400">
              <a:buFont typeface="Arial" pitchFamily="34" charset="0"/>
              <a:buChar char="•"/>
            </a:pPr>
            <a:endParaRPr lang="fr-CA" sz="2200" dirty="0" smtClean="0"/>
          </a:p>
          <a:p>
            <a:pPr marL="990600" lvl="1" indent="-533400">
              <a:buClr>
                <a:schemeClr val="accent1">
                  <a:lumMod val="90000"/>
                </a:schemeClr>
              </a:buClr>
              <a:buFont typeface="Wingdings" pitchFamily="2" charset="2"/>
              <a:buChar char="Ø"/>
            </a:pPr>
            <a:r>
              <a:rPr lang="fr-CA" sz="2400" b="1" dirty="0" smtClean="0"/>
              <a:t>dépendance</a:t>
            </a:r>
            <a:r>
              <a:rPr lang="fr-CA" sz="2400" dirty="0" smtClean="0"/>
              <a:t> physique et psychologique, symptômes de </a:t>
            </a:r>
            <a:r>
              <a:rPr lang="fr-CA" sz="2400" b="1" dirty="0" smtClean="0"/>
              <a:t>sevrage </a:t>
            </a:r>
            <a:r>
              <a:rPr lang="fr-CA" sz="2400" dirty="0" smtClean="0"/>
              <a:t>(</a:t>
            </a:r>
            <a:r>
              <a:rPr lang="fr-CA" sz="2200" dirty="0" smtClean="0"/>
              <a:t>ex. : maux de tête, baisse d’énergie, somnolence, irritabilité, difficulté de concentration) pouvant inciter à une consommation régulière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sz="4000" dirty="0" smtClean="0"/>
              <a:t>Effets de la consommation de caféine</a:t>
            </a:r>
            <a:endParaRPr lang="fr-CA" sz="4000" dirty="0"/>
          </a:p>
        </p:txBody>
      </p:sp>
      <p:sp>
        <p:nvSpPr>
          <p:cNvPr id="20483" name="Espace réservé du contenu 2"/>
          <p:cNvSpPr>
            <a:spLocks noGrp="1"/>
          </p:cNvSpPr>
          <p:nvPr>
            <p:ph idx="1"/>
            <p:custDataLst>
              <p:tags r:id="rId2"/>
            </p:custDataLst>
          </p:nvPr>
        </p:nvSpPr>
        <p:spPr>
          <a:xfrm>
            <a:off x="467544" y="1700213"/>
            <a:ext cx="8208912" cy="4321075"/>
          </a:xfrm>
        </p:spPr>
        <p:txBody>
          <a:bodyPr/>
          <a:lstStyle/>
          <a:p>
            <a:r>
              <a:rPr lang="fr-CA" sz="2800" dirty="0" smtClean="0"/>
              <a:t>Enfants et adolescents </a:t>
            </a:r>
            <a:r>
              <a:rPr lang="fr-CA" sz="2600" dirty="0" smtClean="0"/>
              <a:t>: </a:t>
            </a:r>
          </a:p>
          <a:p>
            <a:pPr lvl="1">
              <a:buNone/>
            </a:pPr>
            <a:r>
              <a:rPr lang="fr-CA" sz="2600" b="1" dirty="0" smtClean="0"/>
              <a:t>	+</a:t>
            </a:r>
            <a:r>
              <a:rPr lang="fr-CA" sz="2600" dirty="0" smtClean="0"/>
              <a:t> à risque d’intoxication chronique ou aiguë et </a:t>
            </a:r>
            <a:r>
              <a:rPr lang="fr-CA" sz="2600" b="1" dirty="0" smtClean="0"/>
              <a:t>+</a:t>
            </a:r>
            <a:r>
              <a:rPr lang="fr-CA" sz="2600" dirty="0" smtClean="0"/>
              <a:t> susceptibles à l’apparition d’effets indésirables</a:t>
            </a:r>
          </a:p>
          <a:p>
            <a:endParaRPr lang="fr-CA" sz="2400" dirty="0" smtClean="0"/>
          </a:p>
          <a:p>
            <a:r>
              <a:rPr lang="fr-CA" sz="2800" dirty="0" smtClean="0"/>
              <a:t>Interactions médicamenteuses avec la caféine </a:t>
            </a:r>
            <a:r>
              <a:rPr lang="fr-CA" sz="2400" dirty="0" smtClean="0">
                <a:solidFill>
                  <a:schemeClr val="bg1"/>
                </a:solidFill>
              </a:rPr>
              <a:t>(ex. : </a:t>
            </a:r>
            <a:r>
              <a:rPr lang="fr-CA" sz="2400" dirty="0" err="1" smtClean="0">
                <a:solidFill>
                  <a:schemeClr val="bg1"/>
                </a:solidFill>
              </a:rPr>
              <a:t>Clozaril</a:t>
            </a:r>
            <a:r>
              <a:rPr lang="fr-CA" sz="2400" baseline="30000" dirty="0" smtClean="0">
                <a:solidFill>
                  <a:schemeClr val="bg1"/>
                </a:solidFill>
              </a:rPr>
              <a:t>®</a:t>
            </a:r>
            <a:r>
              <a:rPr lang="fr-CA" sz="2400" dirty="0" smtClean="0">
                <a:solidFill>
                  <a:schemeClr val="bg1"/>
                </a:solidFill>
              </a:rPr>
              <a:t>, </a:t>
            </a:r>
            <a:r>
              <a:rPr lang="fr-CA" sz="2400" dirty="0" err="1" smtClean="0">
                <a:solidFill>
                  <a:schemeClr val="bg1"/>
                </a:solidFill>
              </a:rPr>
              <a:t>Ritalin</a:t>
            </a:r>
            <a:r>
              <a:rPr lang="fr-CA" sz="2400" baseline="30000" dirty="0" smtClean="0">
                <a:solidFill>
                  <a:schemeClr val="bg1"/>
                </a:solidFill>
              </a:rPr>
              <a:t>®</a:t>
            </a:r>
            <a:r>
              <a:rPr lang="fr-CA" sz="2400" dirty="0" smtClean="0">
                <a:solidFill>
                  <a:schemeClr val="bg1"/>
                </a:solidFill>
              </a:rPr>
              <a:t>, amphétamines)</a:t>
            </a:r>
          </a:p>
          <a:p>
            <a:pPr lvl="2">
              <a:buClr>
                <a:srgbClr val="C00000"/>
              </a:buClr>
              <a:buFont typeface="Wingdings" pitchFamily="2" charset="2"/>
              <a:buChar char=""/>
            </a:pPr>
            <a:endParaRPr lang="fr-CA" dirty="0" smtClean="0"/>
          </a:p>
          <a:p>
            <a:pPr lvl="1">
              <a:buClr>
                <a:srgbClr val="3792AA"/>
              </a:buClr>
              <a:buFont typeface="Wingdings" pitchFamily="2" charset="2"/>
              <a:buNone/>
            </a:pPr>
            <a:endParaRPr lang="fr-CA"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custDataLst>
              <p:tags r:id="rId1"/>
            </p:custDataLst>
          </p:nvPr>
        </p:nvSpPr>
        <p:spPr bwMode="auto">
          <a:xfrm>
            <a:off x="467544" y="1700808"/>
            <a:ext cx="8136903"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Quelle est la teneur en caféine des boissons énergisantes?</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custDataLst>
              <p:tags r:id="rId1"/>
            </p:custDataLst>
          </p:nvPr>
        </p:nvSpPr>
        <p:spPr>
          <a:xfrm>
            <a:off x="107504" y="1628800"/>
            <a:ext cx="3888432" cy="4968552"/>
          </a:xfrm>
          <a:noFill/>
          <a:ln>
            <a:noFill/>
          </a:ln>
        </p:spPr>
        <p:txBody>
          <a:bodyPr lIns="72000" tIns="72000" rIns="72000" bIns="72000">
            <a:normAutofit lnSpcReduction="10000"/>
          </a:bodyPr>
          <a:lstStyle/>
          <a:p>
            <a:pPr lvl="1">
              <a:defRPr/>
            </a:pPr>
            <a:r>
              <a:rPr lang="fr-CA" sz="2400" dirty="0" smtClean="0"/>
              <a:t>Teneur variée entre les produits : </a:t>
            </a:r>
            <a:r>
              <a:rPr lang="fr-CA" sz="2400" b="1" dirty="0" smtClean="0"/>
              <a:t>80 à 350 mg </a:t>
            </a:r>
            <a:r>
              <a:rPr lang="fr-CA" sz="2400" dirty="0" smtClean="0"/>
              <a:t>par contenant = </a:t>
            </a:r>
            <a:r>
              <a:rPr lang="en-US" sz="1800" dirty="0" smtClean="0">
                <a:latin typeface="Arial" charset="0"/>
                <a:cs typeface="Arial" charset="0"/>
              </a:rPr>
              <a:t>~ </a:t>
            </a:r>
            <a:r>
              <a:rPr lang="fr-CA" sz="1800" dirty="0" smtClean="0">
                <a:latin typeface="Arial" charset="0"/>
              </a:rPr>
              <a:t>2/3 de tasse à plus de </a:t>
            </a:r>
            <a:r>
              <a:rPr lang="fr-CA" sz="1800" dirty="0" smtClean="0">
                <a:latin typeface="Arial" charset="0"/>
              </a:rPr>
              <a:t>2,5 </a:t>
            </a:r>
            <a:r>
              <a:rPr lang="fr-CA" sz="1800" dirty="0" smtClean="0">
                <a:latin typeface="Arial" charset="0"/>
              </a:rPr>
              <a:t>tasses de café filtre</a:t>
            </a:r>
          </a:p>
          <a:p>
            <a:pPr>
              <a:defRPr/>
            </a:pPr>
            <a:endParaRPr lang="fr-CA" sz="1400" dirty="0" smtClean="0"/>
          </a:p>
          <a:p>
            <a:pPr lvl="1">
              <a:buFont typeface="Arial" pitchFamily="34" charset="0"/>
              <a:buChar char="•"/>
              <a:defRPr/>
            </a:pPr>
            <a:r>
              <a:rPr lang="fr-CA" sz="2400" dirty="0" smtClean="0"/>
              <a:t>En général, + le volume augmente, + la teneur en caféine est élevée</a:t>
            </a:r>
          </a:p>
          <a:p>
            <a:pPr>
              <a:defRPr/>
            </a:pPr>
            <a:endParaRPr lang="fr-CA" sz="1400" dirty="0" smtClean="0"/>
          </a:p>
          <a:p>
            <a:pPr lvl="1">
              <a:buClr>
                <a:schemeClr val="accent1"/>
              </a:buClr>
              <a:buFont typeface="Wingdings 2" pitchFamily="18" charset="2"/>
              <a:buChar char=""/>
              <a:defRPr/>
            </a:pPr>
            <a:r>
              <a:rPr lang="fr-CA" sz="2400" dirty="0" smtClean="0"/>
              <a:t>Attention à certaines marques ou variétés (dont celles non homologuées), et aux versions concentrées</a:t>
            </a:r>
          </a:p>
        </p:txBody>
      </p:sp>
      <p:graphicFrame>
        <p:nvGraphicFramePr>
          <p:cNvPr id="5" name="Tableau 4"/>
          <p:cNvGraphicFramePr>
            <a:graphicFrameLocks noGrp="1"/>
          </p:cNvGraphicFramePr>
          <p:nvPr>
            <p:custDataLst>
              <p:tags r:id="rId2"/>
            </p:custDataLst>
          </p:nvPr>
        </p:nvGraphicFramePr>
        <p:xfrm>
          <a:off x="4067944" y="1196752"/>
          <a:ext cx="4824536" cy="5708455"/>
        </p:xfrm>
        <a:graphic>
          <a:graphicData uri="http://schemas.openxmlformats.org/drawingml/2006/table">
            <a:tbl>
              <a:tblPr/>
              <a:tblGrid>
                <a:gridCol w="2270052"/>
                <a:gridCol w="1836035"/>
                <a:gridCol w="292137"/>
                <a:gridCol w="426312"/>
              </a:tblGrid>
              <a:tr h="399175">
                <a:tc gridSpan="3">
                  <a:txBody>
                    <a:bodyPr/>
                    <a:lstStyle/>
                    <a:p>
                      <a:pPr>
                        <a:spcAft>
                          <a:spcPts val="0"/>
                        </a:spcAft>
                      </a:pPr>
                      <a:endParaRPr lang="fr-CA" sz="2800" dirty="0">
                        <a:latin typeface="Times New Roman"/>
                        <a:ea typeface="Times New Roman"/>
                        <a:cs typeface="Times New Roman"/>
                      </a:endParaRPr>
                    </a:p>
                  </a:txBody>
                  <a:tcPr marL="17780" marR="17780" marT="17780" marB="1778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a:txBody>
                    <a:bodyPr/>
                    <a:lstStyle/>
                    <a:p>
                      <a:pPr>
                        <a:spcAft>
                          <a:spcPts val="0"/>
                        </a:spcAft>
                      </a:pPr>
                      <a:r>
                        <a:rPr lang="fr-CA" sz="2800">
                          <a:latin typeface="Times New Roman"/>
                          <a:ea typeface="Times New Roman"/>
                          <a:cs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399175">
                <a:tc>
                  <a:txBody>
                    <a:bodyPr/>
                    <a:lstStyle/>
                    <a:p>
                      <a:pPr>
                        <a:spcAft>
                          <a:spcPts val="0"/>
                        </a:spcAft>
                      </a:pPr>
                      <a:r>
                        <a:rPr lang="fr-CA" sz="1400" b="1" dirty="0">
                          <a:latin typeface="Arial"/>
                          <a:ea typeface="Times New Roman"/>
                          <a:cs typeface="Times New Roman"/>
                        </a:rPr>
                        <a:t>Boissons </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b="1" dirty="0">
                          <a:latin typeface="Arial"/>
                          <a:ea typeface="Times New Roman"/>
                          <a:cs typeface="Times New Roman"/>
                        </a:rPr>
                        <a:t>Volume </a:t>
                      </a:r>
                      <a:r>
                        <a:rPr lang="fr-CA" sz="1400" dirty="0">
                          <a:latin typeface="Arial"/>
                          <a:ea typeface="Times New Roman"/>
                          <a:cs typeface="Times New Roman"/>
                        </a:rPr>
                        <a:t>(ml)</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gridSpan="2">
                  <a:txBody>
                    <a:bodyPr/>
                    <a:lstStyle/>
                    <a:p>
                      <a:pPr algn="ctr">
                        <a:spcAft>
                          <a:spcPts val="0"/>
                        </a:spcAft>
                      </a:pPr>
                      <a:r>
                        <a:rPr lang="fr-CA" sz="1400" b="1" dirty="0">
                          <a:latin typeface="Arial"/>
                          <a:ea typeface="Times New Roman"/>
                          <a:cs typeface="Times New Roman"/>
                        </a:rPr>
                        <a:t>Caféine </a:t>
                      </a:r>
                      <a:r>
                        <a:rPr lang="fr-CA" sz="1400" dirty="0">
                          <a:latin typeface="Arial"/>
                          <a:ea typeface="Times New Roman"/>
                          <a:cs typeface="Times New Roman"/>
                        </a:rPr>
                        <a:t>(mg)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Café</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Times New Roman"/>
                        </a:rPr>
                        <a:t>1 tasse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hMerge="1">
                  <a:txBody>
                    <a:bodyPr/>
                    <a:lstStyle/>
                    <a:p>
                      <a:endParaRPr lang="fr-CA"/>
                    </a:p>
                  </a:txBody>
                  <a:tcPr/>
                </a:tc>
              </a:tr>
              <a:tr h="399175">
                <a:tc>
                  <a:txBody>
                    <a:bodyPr/>
                    <a:lstStyle/>
                    <a:p>
                      <a:pPr>
                        <a:spcAft>
                          <a:spcPts val="0"/>
                        </a:spcAft>
                      </a:pPr>
                      <a:r>
                        <a:rPr lang="fr-CA" sz="1400" dirty="0" err="1">
                          <a:latin typeface="Arial"/>
                          <a:ea typeface="Times New Roman"/>
                          <a:cs typeface="Times New Roman"/>
                        </a:rPr>
                        <a:t>Espresso</a:t>
                      </a:r>
                      <a:r>
                        <a:rPr lang="fr-CA" sz="1400" dirty="0">
                          <a:latin typeface="Arial"/>
                          <a:ea typeface="Times New Roman"/>
                          <a:cs typeface="Times New Roman"/>
                        </a:rPr>
                        <a:t> allongé</a:t>
                      </a:r>
                      <a:endParaRPr lang="fr-CA" sz="2800" dirty="0">
                        <a:latin typeface="Times New Roman"/>
                        <a:ea typeface="Times New Roman"/>
                        <a:cs typeface="Times New Roman"/>
                      </a:endParaRPr>
                    </a:p>
                    <a:p>
                      <a:pPr>
                        <a:spcAft>
                          <a:spcPts val="0"/>
                        </a:spcAft>
                      </a:pPr>
                      <a:r>
                        <a:rPr lang="fr-CA" sz="1400" dirty="0">
                          <a:latin typeface="Arial"/>
                          <a:ea typeface="Times New Roman"/>
                          <a:cs typeface="Times New Roman"/>
                        </a:rPr>
                        <a:t>Infusé (café filtre)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237</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237</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75</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135</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gazeuses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Times New Roman"/>
                        </a:rPr>
                        <a:t>1 canette ou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hMerge="1">
                  <a:txBody>
                    <a:bodyPr/>
                    <a:lstStyle/>
                    <a:p>
                      <a:endParaRPr lang="fr-CA"/>
                    </a:p>
                  </a:txBody>
                  <a:tcPr/>
                </a:tc>
              </a:tr>
              <a:tr h="399175">
                <a:tc>
                  <a:txBody>
                    <a:bodyPr/>
                    <a:lstStyle/>
                    <a:p>
                      <a:pPr>
                        <a:spcAft>
                          <a:spcPts val="0"/>
                        </a:spcAft>
                      </a:pPr>
                      <a:r>
                        <a:rPr lang="fr-CA" sz="1400" dirty="0">
                          <a:latin typeface="Arial"/>
                          <a:ea typeface="Times New Roman"/>
                          <a:cs typeface="Times New Roman"/>
                        </a:rPr>
                        <a:t>Cola</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355 </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590</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36-46</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60-76</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énergisantes concentrées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a:spcAft>
                          <a:spcPts val="0"/>
                        </a:spcAft>
                      </a:pPr>
                      <a:r>
                        <a:rPr lang="fr-CA" sz="1400" dirty="0">
                          <a:latin typeface="Arial"/>
                          <a:ea typeface="Times New Roman"/>
                          <a:cs typeface="Times New Roman"/>
                        </a:rPr>
                        <a:t>1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hMerge="1">
                  <a:txBody>
                    <a:bodyPr/>
                    <a:lstStyle/>
                    <a:p>
                      <a:endParaRPr lang="fr-CA"/>
                    </a:p>
                  </a:txBody>
                  <a:tcPr/>
                </a:tc>
              </a:tr>
              <a:tr h="581078">
                <a:tc>
                  <a:txBody>
                    <a:bodyPr/>
                    <a:lstStyle/>
                    <a:p>
                      <a:pPr>
                        <a:spcAft>
                          <a:spcPts val="0"/>
                        </a:spcAft>
                      </a:pPr>
                      <a:r>
                        <a:rPr lang="en-US" sz="1400" dirty="0">
                          <a:latin typeface="Arial"/>
                          <a:ea typeface="Times New Roman"/>
                          <a:cs typeface="Times New Roman"/>
                        </a:rPr>
                        <a:t>Red Bull</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Rage shot</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err="1">
                          <a:latin typeface="Arial"/>
                          <a:ea typeface="Times New Roman"/>
                          <a:cs typeface="Times New Roman"/>
                        </a:rPr>
                        <a:t>Rockstar</a:t>
                      </a:r>
                      <a:r>
                        <a:rPr lang="en-US" sz="1400" dirty="0">
                          <a:latin typeface="Arial"/>
                          <a:ea typeface="Times New Roman"/>
                          <a:cs typeface="Times New Roman"/>
                        </a:rPr>
                        <a:t> </a:t>
                      </a:r>
                      <a:r>
                        <a:rPr lang="en-US" sz="1400" i="1" dirty="0">
                          <a:latin typeface="Arial"/>
                          <a:ea typeface="Times New Roman"/>
                          <a:cs typeface="Times New Roman"/>
                        </a:rPr>
                        <a:t>energy shot</a:t>
                      </a:r>
                      <a:r>
                        <a:rPr lang="en-US"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75</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spcAft>
                          <a:spcPts val="0"/>
                        </a:spcAft>
                      </a:pPr>
                      <a:r>
                        <a:rPr lang="fr-CA" sz="1400" dirty="0">
                          <a:latin typeface="Arial"/>
                          <a:ea typeface="Times New Roman"/>
                          <a:cs typeface="Times New Roman"/>
                        </a:rPr>
                        <a:t>80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150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200</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énergisantes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a:spcAft>
                          <a:spcPts val="0"/>
                        </a:spcAft>
                      </a:pPr>
                      <a:r>
                        <a:rPr lang="fr-CA" sz="1400" dirty="0">
                          <a:latin typeface="Arial"/>
                          <a:ea typeface="Times New Roman"/>
                          <a:cs typeface="Times New Roman"/>
                        </a:rPr>
                        <a:t>1 </a:t>
                      </a:r>
                      <a:r>
                        <a:rPr lang="fr-CA" sz="1400" dirty="0" smtClean="0">
                          <a:latin typeface="Arial"/>
                          <a:ea typeface="Times New Roman"/>
                          <a:cs typeface="Times New Roman"/>
                        </a:rPr>
                        <a:t>canette </a:t>
                      </a:r>
                      <a:r>
                        <a:rPr lang="fr-CA" sz="1400" dirty="0">
                          <a:latin typeface="Arial"/>
                          <a:ea typeface="Times New Roman"/>
                          <a:cs typeface="Times New Roman"/>
                        </a:rPr>
                        <a:t>ou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hMerge="1">
                  <a:txBody>
                    <a:bodyPr/>
                    <a:lstStyle/>
                    <a:p>
                      <a:endParaRPr lang="fr-CA"/>
                    </a:p>
                  </a:txBody>
                  <a:tcPr/>
                </a:tc>
              </a:tr>
              <a:tr h="1308689">
                <a:tc>
                  <a:txBody>
                    <a:bodyPr/>
                    <a:lstStyle/>
                    <a:p>
                      <a:pPr>
                        <a:spcAft>
                          <a:spcPts val="0"/>
                        </a:spcAft>
                      </a:pPr>
                      <a:r>
                        <a:rPr lang="en-US" sz="1400" dirty="0">
                          <a:latin typeface="Arial"/>
                          <a:ea typeface="Times New Roman"/>
                          <a:cs typeface="Times New Roman"/>
                        </a:rPr>
                        <a:t>A-Rush</a:t>
                      </a:r>
                      <a:r>
                        <a:rPr lang="en-US" sz="1400" baseline="30000" dirty="0">
                          <a:latin typeface="Arial"/>
                          <a:ea typeface="Times New Roman"/>
                          <a:cs typeface="Times New Roman"/>
                        </a:rPr>
                        <a:t>®</a:t>
                      </a:r>
                      <a:r>
                        <a:rPr lang="en-US" sz="1400" dirty="0">
                          <a:latin typeface="Arial"/>
                          <a:ea typeface="Times New Roman"/>
                          <a:cs typeface="Times New Roman"/>
                        </a:rPr>
                        <a:t>*, Red Bull</a:t>
                      </a:r>
                      <a:r>
                        <a:rPr lang="en-US" sz="1400" baseline="30000" dirty="0">
                          <a:latin typeface="Arial"/>
                          <a:ea typeface="Times New Roman"/>
                          <a:cs typeface="Times New Roman"/>
                        </a:rPr>
                        <a:t>®</a:t>
                      </a:r>
                      <a:r>
                        <a:rPr lang="en-US" sz="1400" dirty="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 </a:t>
                      </a:r>
                      <a:r>
                        <a:rPr lang="en-US" sz="1400" i="1" dirty="0">
                          <a:latin typeface="Arial"/>
                          <a:ea typeface="Times New Roman"/>
                          <a:cs typeface="Times New Roman"/>
                        </a:rPr>
                        <a:t>Java –</a:t>
                      </a:r>
                      <a:r>
                        <a:rPr lang="en-US" sz="1400" i="1" dirty="0" err="1">
                          <a:latin typeface="Arial"/>
                          <a:ea typeface="Times New Roman"/>
                          <a:cs typeface="Times New Roman"/>
                        </a:rPr>
                        <a:t>Loca</a:t>
                      </a:r>
                      <a:r>
                        <a:rPr lang="en-US" sz="1400" i="1" dirty="0">
                          <a:latin typeface="Arial"/>
                          <a:ea typeface="Times New Roman"/>
                          <a:cs typeface="Times New Roman"/>
                        </a:rPr>
                        <a:t> </a:t>
                      </a:r>
                      <a:r>
                        <a:rPr lang="en-US" sz="1400" i="1" dirty="0" err="1">
                          <a:latin typeface="Arial"/>
                          <a:ea typeface="Times New Roman"/>
                          <a:cs typeface="Times New Roman"/>
                        </a:rPr>
                        <a:t>Moca</a:t>
                      </a:r>
                      <a:r>
                        <a:rPr lang="en-US" sz="1400" baseline="30000" dirty="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Full Throttle</a:t>
                      </a:r>
                      <a:r>
                        <a:rPr lang="en-US" sz="1400" baseline="30000" dirty="0">
                          <a:latin typeface="Arial"/>
                          <a:ea typeface="Times New Roman"/>
                          <a:cs typeface="Times New Roman"/>
                        </a:rPr>
                        <a:t>®</a:t>
                      </a:r>
                      <a:r>
                        <a:rPr lang="en-US" sz="1400" dirty="0">
                          <a:latin typeface="Arial"/>
                          <a:ea typeface="Times New Roman"/>
                          <a:cs typeface="Times New Roman"/>
                        </a:rPr>
                        <a:t>*, Red Bull</a:t>
                      </a:r>
                      <a:r>
                        <a:rPr lang="en-US" sz="1400" baseline="30000" dirty="0">
                          <a:latin typeface="Arial"/>
                          <a:ea typeface="Times New Roman"/>
                          <a:cs typeface="Times New Roman"/>
                        </a:rPr>
                        <a:t>®</a:t>
                      </a:r>
                      <a:r>
                        <a:rPr lang="en-US" sz="1400" dirty="0">
                          <a:latin typeface="Arial"/>
                          <a:ea typeface="Times New Roman"/>
                          <a:cs typeface="Times New Roman"/>
                        </a:rPr>
                        <a:t>*, </a:t>
                      </a:r>
                      <a:r>
                        <a:rPr lang="en-US" sz="1400" dirty="0" smtClean="0">
                          <a:latin typeface="Arial"/>
                          <a:ea typeface="Times New Roman"/>
                          <a:cs typeface="Times New Roman"/>
                        </a:rPr>
                        <a:t> et </a:t>
                      </a:r>
                      <a:r>
                        <a:rPr lang="en-US" sz="1400" dirty="0" err="1" smtClean="0">
                          <a:latin typeface="Arial"/>
                          <a:ea typeface="Times New Roman"/>
                          <a:cs typeface="Times New Roman"/>
                        </a:rPr>
                        <a:t>Sobe</a:t>
                      </a:r>
                      <a:r>
                        <a:rPr lang="en-US" sz="1400" dirty="0" smtClean="0">
                          <a:latin typeface="Arial"/>
                          <a:ea typeface="Times New Roman"/>
                          <a:cs typeface="Times New Roman"/>
                        </a:rPr>
                        <a:t> </a:t>
                      </a:r>
                      <a:r>
                        <a:rPr lang="en-US" sz="1400" dirty="0">
                          <a:latin typeface="Arial"/>
                          <a:ea typeface="Times New Roman"/>
                          <a:cs typeface="Times New Roman"/>
                        </a:rPr>
                        <a:t>No Fear</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Amp</a:t>
                      </a:r>
                      <a:r>
                        <a:rPr lang="fr-CA" sz="1400" baseline="30000" dirty="0">
                          <a:latin typeface="Arial"/>
                          <a:ea typeface="Times New Roman"/>
                          <a:cs typeface="Times New Roman"/>
                        </a:rPr>
                        <a:t>®</a:t>
                      </a:r>
                      <a:r>
                        <a:rPr lang="en-US" sz="1400" dirty="0">
                          <a:latin typeface="Arial"/>
                          <a:ea typeface="Times New Roman"/>
                          <a:cs typeface="Times New Roman"/>
                        </a:rPr>
                        <a:t>, 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smtClean="0">
                          <a:latin typeface="Arial"/>
                          <a:ea typeface="Times New Roman"/>
                          <a:cs typeface="Times New Roman"/>
                        </a:rPr>
                        <a:t>®</a:t>
                      </a:r>
                      <a:r>
                        <a:rPr lang="en-US" sz="1400" dirty="0" smtClean="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NOS</a:t>
                      </a:r>
                      <a:r>
                        <a:rPr lang="fr-CA"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444</a:t>
                      </a:r>
                      <a:endParaRPr lang="fr-CA" sz="2800" dirty="0">
                        <a:latin typeface="Times New Roman"/>
                        <a:ea typeface="Times New Roman"/>
                        <a:cs typeface="Times New Roman"/>
                      </a:endParaRPr>
                    </a:p>
                    <a:p>
                      <a:pPr algn="ctr">
                        <a:spcAft>
                          <a:spcPts val="0"/>
                        </a:spcAft>
                      </a:pPr>
                      <a:endParaRPr lang="fr-CA" sz="1400" dirty="0" smtClean="0">
                        <a:latin typeface="Arial"/>
                        <a:ea typeface="Times New Roman"/>
                        <a:cs typeface="Times New Roman"/>
                      </a:endParaRPr>
                    </a:p>
                    <a:p>
                      <a:pPr algn="ctr">
                        <a:spcAft>
                          <a:spcPts val="0"/>
                        </a:spcAft>
                      </a:pPr>
                      <a:r>
                        <a:rPr lang="fr-CA" sz="1400" dirty="0" smtClean="0">
                          <a:latin typeface="Arial"/>
                          <a:ea typeface="Times New Roman"/>
                          <a:cs typeface="Times New Roman"/>
                        </a:rPr>
                        <a:t>473</a:t>
                      </a:r>
                      <a:endParaRPr lang="fr-CA" sz="2800" dirty="0">
                        <a:latin typeface="Times New Roman"/>
                        <a:ea typeface="Times New Roman"/>
                        <a:cs typeface="Times New Roman"/>
                      </a:endParaRPr>
                    </a:p>
                    <a:p>
                      <a:pPr algn="ctr">
                        <a:spcAft>
                          <a:spcPts val="0"/>
                        </a:spcAft>
                      </a:pPr>
                      <a:r>
                        <a:rPr lang="fr-CA" sz="1400" dirty="0" smtClean="0">
                          <a:latin typeface="Arial"/>
                          <a:ea typeface="Times New Roman"/>
                          <a:cs typeface="Times New Roman"/>
                        </a:rPr>
                        <a:t>473</a:t>
                      </a:r>
                    </a:p>
                    <a:p>
                      <a:pPr algn="ctr">
                        <a:spcAft>
                          <a:spcPts val="0"/>
                        </a:spcAft>
                      </a:pPr>
                      <a:r>
                        <a:rPr lang="fr-CA" sz="1400" dirty="0" smtClean="0">
                          <a:latin typeface="Arial"/>
                          <a:ea typeface="Times New Roman"/>
                          <a:cs typeface="Times New Roman"/>
                        </a:rPr>
                        <a:t>650</a:t>
                      </a:r>
                    </a:p>
                    <a:p>
                      <a:pPr algn="ctr">
                        <a:spcAft>
                          <a:spcPts val="0"/>
                        </a:spcAft>
                      </a:pPr>
                      <a:r>
                        <a:rPr lang="fr-CA" sz="1400" dirty="0" smtClean="0">
                          <a:latin typeface="Arial"/>
                          <a:ea typeface="Times New Roman"/>
                          <a:cs typeface="Times New Roman"/>
                        </a:rPr>
                        <a:t>710</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80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190</a:t>
                      </a:r>
                      <a:endParaRPr lang="fr-CA" sz="2800" dirty="0">
                        <a:latin typeface="Times New Roman"/>
                        <a:ea typeface="Times New Roman"/>
                        <a:cs typeface="Times New Roman"/>
                      </a:endParaRPr>
                    </a:p>
                    <a:p>
                      <a:pPr algn="ctr">
                        <a:spcAft>
                          <a:spcPts val="0"/>
                        </a:spcAft>
                      </a:pPr>
                      <a:endParaRPr lang="fr-CA" sz="1400" dirty="0" smtClean="0">
                        <a:latin typeface="Arial"/>
                        <a:ea typeface="Times New Roman"/>
                        <a:cs typeface="Times New Roman"/>
                      </a:endParaRPr>
                    </a:p>
                    <a:p>
                      <a:pPr algn="ctr">
                        <a:spcAft>
                          <a:spcPts val="0"/>
                        </a:spcAft>
                      </a:pPr>
                      <a:r>
                        <a:rPr lang="fr-CA" sz="1400" dirty="0" smtClean="0">
                          <a:latin typeface="Arial"/>
                          <a:ea typeface="Times New Roman"/>
                          <a:cs typeface="Times New Roman"/>
                        </a:rPr>
                        <a:t>141-151</a:t>
                      </a:r>
                      <a:endParaRPr lang="fr-CA" sz="2800" dirty="0">
                        <a:latin typeface="Times New Roman"/>
                        <a:ea typeface="Times New Roman"/>
                        <a:cs typeface="Times New Roman"/>
                      </a:endParaRPr>
                    </a:p>
                    <a:p>
                      <a:pPr algn="ctr">
                        <a:spcAft>
                          <a:spcPts val="0"/>
                        </a:spcAft>
                      </a:pPr>
                      <a:r>
                        <a:rPr lang="fr-CA" sz="1400" dirty="0" smtClean="0">
                          <a:latin typeface="Arial"/>
                          <a:ea typeface="Times New Roman"/>
                          <a:cs typeface="Times New Roman"/>
                        </a:rPr>
                        <a:t>142-164</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343</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246</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445575">
                <a:tc gridSpan="4">
                  <a:txBody>
                    <a:bodyPr/>
                    <a:lstStyle/>
                    <a:p>
                      <a:pPr marL="144145" indent="-144145" algn="l">
                        <a:spcBef>
                          <a:spcPts val="200"/>
                        </a:spcBef>
                        <a:spcAft>
                          <a:spcPts val="200"/>
                        </a:spcAft>
                        <a:tabLst>
                          <a:tab pos="144145" algn="l"/>
                          <a:tab pos="449580" algn="l"/>
                        </a:tabLst>
                      </a:pPr>
                      <a:r>
                        <a:rPr lang="fr-FR" sz="1100" dirty="0">
                          <a:solidFill>
                            <a:schemeClr val="bg1"/>
                          </a:solidFill>
                          <a:latin typeface="Arial"/>
                          <a:ea typeface="Times New Roman"/>
                          <a:cs typeface="Times New Roman"/>
                        </a:rPr>
                        <a:t>* </a:t>
                      </a:r>
                      <a:r>
                        <a:rPr lang="fr-FR" sz="1100" dirty="0" smtClean="0">
                          <a:solidFill>
                            <a:schemeClr val="bg1"/>
                          </a:solidFill>
                          <a:latin typeface="Arial"/>
                          <a:ea typeface="Times New Roman"/>
                          <a:cs typeface="Times New Roman"/>
                        </a:rPr>
                        <a:t>Boissons </a:t>
                      </a:r>
                      <a:r>
                        <a:rPr lang="fr-FR" sz="1100" dirty="0">
                          <a:solidFill>
                            <a:schemeClr val="bg1"/>
                          </a:solidFill>
                          <a:latin typeface="Arial"/>
                          <a:ea typeface="Times New Roman"/>
                          <a:cs typeface="Times New Roman"/>
                        </a:rPr>
                        <a:t>énergisantes (produit de santé naturel) homologuées par Santé </a:t>
                      </a:r>
                      <a:r>
                        <a:rPr lang="fr-FR" sz="1100" dirty="0" smtClean="0">
                          <a:solidFill>
                            <a:schemeClr val="bg1"/>
                          </a:solidFill>
                          <a:latin typeface="Arial"/>
                          <a:ea typeface="Times New Roman"/>
                          <a:cs typeface="Times New Roman"/>
                        </a:rPr>
                        <a:t>Canada</a:t>
                      </a:r>
                      <a:endParaRPr lang="fr-CA" sz="1100" dirty="0">
                        <a:solidFill>
                          <a:schemeClr val="bg1"/>
                        </a:solidFill>
                        <a:latin typeface="Arial"/>
                        <a:ea typeface="Times New Roman"/>
                        <a:cs typeface="Times New Roman"/>
                      </a:endParaRPr>
                    </a:p>
                  </a:txBody>
                  <a:tcPr marL="17780" marR="17780" marT="17780" marB="1778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CA"/>
                    </a:p>
                  </a:txBody>
                  <a:tcPr/>
                </a:tc>
                <a:tc hMerge="1">
                  <a:txBody>
                    <a:bodyPr/>
                    <a:lstStyle/>
                    <a:p>
                      <a:endParaRPr lang="fr-CA"/>
                    </a:p>
                  </a:txBody>
                  <a:tcPr/>
                </a:tc>
                <a:tc hMerge="1">
                  <a:txBody>
                    <a:bodyPr/>
                    <a:lstStyle/>
                    <a:p>
                      <a:pPr>
                        <a:spcAft>
                          <a:spcPts val="0"/>
                        </a:spcAft>
                      </a:pPr>
                      <a:endParaRPr lang="fr-CA" sz="1800" dirty="0">
                        <a:latin typeface="Times New Roman"/>
                        <a:ea typeface="Times New Roman"/>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
        <p:nvSpPr>
          <p:cNvPr id="6" name="Titre 1"/>
          <p:cNvSpPr>
            <a:spLocks noGrp="1"/>
          </p:cNvSpPr>
          <p:nvPr>
            <p:ph type="title"/>
            <p:custDataLst>
              <p:tags r:id="rId3"/>
            </p:custDataLst>
          </p:nvPr>
        </p:nvSpPr>
        <p:spPr>
          <a:xfrm>
            <a:off x="457200" y="274638"/>
            <a:ext cx="8229600" cy="1143000"/>
          </a:xfrm>
        </p:spPr>
        <p:txBody>
          <a:bodyPr/>
          <a:lstStyle/>
          <a:p>
            <a:pPr>
              <a:defRPr/>
            </a:pPr>
            <a:r>
              <a:rPr lang="fr-CA" sz="4000" dirty="0" smtClean="0"/>
              <a:t>Teneur en caféine </a:t>
            </a:r>
            <a:endParaRPr lang="fr-CA" sz="4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Teneur en caféine </a:t>
            </a:r>
            <a:endParaRPr lang="fr-CA" sz="4000" dirty="0"/>
          </a:p>
        </p:txBody>
      </p:sp>
      <p:sp>
        <p:nvSpPr>
          <p:cNvPr id="3" name="Espace réservé du contenu 2"/>
          <p:cNvSpPr>
            <a:spLocks noGrp="1"/>
          </p:cNvSpPr>
          <p:nvPr>
            <p:ph idx="1"/>
            <p:custDataLst>
              <p:tags r:id="rId2"/>
            </p:custDataLst>
          </p:nvPr>
        </p:nvSpPr>
        <p:spPr>
          <a:xfrm>
            <a:off x="179958" y="1628775"/>
            <a:ext cx="3959994" cy="5040585"/>
          </a:xfrm>
          <a:ln>
            <a:noFill/>
          </a:ln>
        </p:spPr>
        <p:txBody>
          <a:bodyPr lIns="36000" tIns="36000" rIns="36000" bIns="36000">
            <a:noAutofit/>
          </a:bodyPr>
          <a:lstStyle/>
          <a:p>
            <a:pPr>
              <a:buFont typeface="Wingdings 2" pitchFamily="18" charset="2"/>
              <a:buNone/>
              <a:defRPr/>
            </a:pPr>
            <a:r>
              <a:rPr lang="fr-CA" sz="2400" dirty="0" smtClean="0"/>
              <a:t>Format régulier (250 ml) :</a:t>
            </a:r>
          </a:p>
          <a:p>
            <a:pPr lvl="1">
              <a:buFont typeface="Arial" pitchFamily="34" charset="0"/>
              <a:buChar char="•"/>
              <a:defRPr/>
            </a:pPr>
            <a:r>
              <a:rPr lang="fr-CA" sz="2000" dirty="0" smtClean="0"/>
              <a:t>2/3 de tasse de café filtre ou </a:t>
            </a:r>
            <a:r>
              <a:rPr lang="fr-CA" sz="2000" dirty="0" smtClean="0"/>
              <a:t/>
            </a:r>
            <a:br>
              <a:rPr lang="fr-CA" sz="2000" dirty="0" smtClean="0"/>
            </a:br>
            <a:r>
              <a:rPr lang="fr-CA" sz="2000" dirty="0" smtClean="0"/>
              <a:t>2 </a:t>
            </a:r>
            <a:r>
              <a:rPr lang="fr-CA" sz="2000" dirty="0" smtClean="0"/>
              <a:t>canettes de cola</a:t>
            </a:r>
          </a:p>
          <a:p>
            <a:pPr>
              <a:buFont typeface="Wingdings 2" pitchFamily="18" charset="2"/>
              <a:buNone/>
              <a:defRPr/>
            </a:pPr>
            <a:r>
              <a:rPr lang="fr-CA" sz="2400" b="1" dirty="0" smtClean="0"/>
              <a:t>Grand</a:t>
            </a:r>
            <a:r>
              <a:rPr lang="fr-CA" sz="2400" dirty="0" smtClean="0"/>
              <a:t> format (473 ml) :</a:t>
            </a:r>
          </a:p>
          <a:p>
            <a:pPr lvl="1">
              <a:buFont typeface="Arial" pitchFamily="34" charset="0"/>
              <a:buChar char="•"/>
              <a:defRPr/>
            </a:pPr>
            <a:r>
              <a:rPr lang="fr-CA" sz="2000" dirty="0" smtClean="0"/>
              <a:t> &gt; 1 tasse de café ou </a:t>
            </a:r>
            <a:r>
              <a:rPr lang="fr-CA" sz="2000" dirty="0" smtClean="0"/>
              <a:t/>
            </a:r>
            <a:br>
              <a:rPr lang="fr-CA" sz="2000" dirty="0" smtClean="0"/>
            </a:br>
            <a:r>
              <a:rPr lang="fr-CA" sz="2000" dirty="0" smtClean="0"/>
              <a:t>4 </a:t>
            </a:r>
            <a:r>
              <a:rPr lang="fr-CA" sz="2000" dirty="0" smtClean="0"/>
              <a:t>canettes de cola</a:t>
            </a:r>
            <a:endParaRPr lang="fr-CA" sz="1100" dirty="0" smtClean="0"/>
          </a:p>
          <a:p>
            <a:pPr>
              <a:buFont typeface="Wingdings 2" pitchFamily="18" charset="2"/>
              <a:buNone/>
              <a:defRPr/>
            </a:pPr>
            <a:r>
              <a:rPr lang="fr-CA" sz="2400" dirty="0" smtClean="0"/>
              <a:t>Très</a:t>
            </a:r>
            <a:r>
              <a:rPr lang="fr-CA" sz="2400" b="1" dirty="0" smtClean="0"/>
              <a:t> grand</a:t>
            </a:r>
            <a:r>
              <a:rPr lang="fr-CA" sz="2400" dirty="0" smtClean="0"/>
              <a:t> format (710 ml) : </a:t>
            </a:r>
          </a:p>
          <a:p>
            <a:pPr lvl="1">
              <a:buFont typeface="Arial" pitchFamily="34" charset="0"/>
              <a:buChar char="•"/>
              <a:defRPr/>
            </a:pPr>
            <a:r>
              <a:rPr lang="fr-CA" sz="2000" dirty="0" smtClean="0"/>
              <a:t>2 tasses de café ou 6 canettes de cola</a:t>
            </a:r>
            <a:endParaRPr lang="fr-CA" sz="1100" dirty="0" smtClean="0"/>
          </a:p>
          <a:p>
            <a:pPr>
              <a:buFont typeface="Wingdings 2" pitchFamily="18" charset="2"/>
              <a:buNone/>
              <a:defRPr/>
            </a:pPr>
            <a:r>
              <a:rPr lang="fr-CA" sz="2400" dirty="0" smtClean="0"/>
              <a:t>Format </a:t>
            </a:r>
            <a:r>
              <a:rPr lang="fr-CA" sz="2400" b="1" dirty="0" smtClean="0"/>
              <a:t>concentré</a:t>
            </a:r>
            <a:r>
              <a:rPr lang="fr-CA" sz="2400" dirty="0" smtClean="0"/>
              <a:t> </a:t>
            </a:r>
            <a:r>
              <a:rPr lang="fr-CA" sz="2400" dirty="0" smtClean="0"/>
              <a:t/>
            </a:r>
            <a:br>
              <a:rPr lang="fr-CA" sz="2400" dirty="0" smtClean="0"/>
            </a:br>
            <a:r>
              <a:rPr lang="fr-CA" sz="2400" dirty="0" smtClean="0"/>
              <a:t>(60-75 ml</a:t>
            </a:r>
            <a:r>
              <a:rPr lang="fr-CA" sz="2400" dirty="0" smtClean="0"/>
              <a:t>) :</a:t>
            </a:r>
          </a:p>
          <a:p>
            <a:pPr lvl="1">
              <a:buFont typeface="Arial" pitchFamily="34" charset="0"/>
              <a:buChar char="•"/>
              <a:defRPr/>
            </a:pPr>
            <a:r>
              <a:rPr lang="fr-CA" sz="2000" dirty="0" smtClean="0"/>
              <a:t>de &lt; 1 à </a:t>
            </a:r>
            <a:r>
              <a:rPr lang="fr-CA" sz="2000" dirty="0" smtClean="0"/>
              <a:t>1,5 </a:t>
            </a:r>
            <a:r>
              <a:rPr lang="fr-CA" sz="2000" dirty="0" smtClean="0"/>
              <a:t>tasse de café ou de 2 à 6 canettes de cola </a:t>
            </a:r>
          </a:p>
          <a:p>
            <a:pPr lvl="1">
              <a:defRPr/>
            </a:pPr>
            <a:endParaRPr lang="fr-CA" sz="1800" dirty="0" smtClean="0"/>
          </a:p>
          <a:p>
            <a:pPr>
              <a:defRPr/>
            </a:pPr>
            <a:endParaRPr lang="fr-CA" sz="2400" dirty="0" smtClean="0"/>
          </a:p>
          <a:p>
            <a:pPr lvl="1">
              <a:defRPr/>
            </a:pPr>
            <a:endParaRPr lang="fr-CA" sz="2000" dirty="0" smtClean="0"/>
          </a:p>
          <a:p>
            <a:pPr>
              <a:defRPr/>
            </a:pPr>
            <a:endParaRPr lang="fr-CA" dirty="0"/>
          </a:p>
        </p:txBody>
      </p:sp>
      <p:graphicFrame>
        <p:nvGraphicFramePr>
          <p:cNvPr id="5" name="Tableau 4"/>
          <p:cNvGraphicFramePr>
            <a:graphicFrameLocks noGrp="1"/>
          </p:cNvGraphicFramePr>
          <p:nvPr>
            <p:custDataLst>
              <p:tags r:id="rId3"/>
            </p:custDataLst>
          </p:nvPr>
        </p:nvGraphicFramePr>
        <p:xfrm>
          <a:off x="4211960" y="1196752"/>
          <a:ext cx="4824536" cy="5708455"/>
        </p:xfrm>
        <a:graphic>
          <a:graphicData uri="http://schemas.openxmlformats.org/drawingml/2006/table">
            <a:tbl>
              <a:tblPr/>
              <a:tblGrid>
                <a:gridCol w="2270052"/>
                <a:gridCol w="1836035"/>
                <a:gridCol w="292137"/>
                <a:gridCol w="426312"/>
              </a:tblGrid>
              <a:tr h="399175">
                <a:tc gridSpan="3">
                  <a:txBody>
                    <a:bodyPr/>
                    <a:lstStyle/>
                    <a:p>
                      <a:pPr>
                        <a:spcAft>
                          <a:spcPts val="0"/>
                        </a:spcAft>
                      </a:pPr>
                      <a:endParaRPr lang="fr-CA" sz="2800" dirty="0">
                        <a:latin typeface="Times New Roman"/>
                        <a:ea typeface="Times New Roman"/>
                        <a:cs typeface="Times New Roman"/>
                      </a:endParaRPr>
                    </a:p>
                  </a:txBody>
                  <a:tcPr marL="17780" marR="17780" marT="17780" marB="1778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r-CA"/>
                    </a:p>
                  </a:txBody>
                  <a:tcPr/>
                </a:tc>
                <a:tc hMerge="1">
                  <a:txBody>
                    <a:bodyPr/>
                    <a:lstStyle/>
                    <a:p>
                      <a:endParaRPr lang="fr-CA"/>
                    </a:p>
                  </a:txBody>
                  <a:tcPr/>
                </a:tc>
                <a:tc>
                  <a:txBody>
                    <a:bodyPr/>
                    <a:lstStyle/>
                    <a:p>
                      <a:pPr>
                        <a:spcAft>
                          <a:spcPts val="0"/>
                        </a:spcAft>
                      </a:pPr>
                      <a:r>
                        <a:rPr lang="fr-CA" sz="2800">
                          <a:latin typeface="Times New Roman"/>
                          <a:ea typeface="Times New Roman"/>
                          <a:cs typeface="Times New Roman"/>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r h="399175">
                <a:tc>
                  <a:txBody>
                    <a:bodyPr/>
                    <a:lstStyle/>
                    <a:p>
                      <a:pPr>
                        <a:spcAft>
                          <a:spcPts val="0"/>
                        </a:spcAft>
                      </a:pPr>
                      <a:r>
                        <a:rPr lang="fr-CA" sz="1400" b="1" dirty="0">
                          <a:latin typeface="Arial"/>
                          <a:ea typeface="Times New Roman"/>
                          <a:cs typeface="Times New Roman"/>
                        </a:rPr>
                        <a:t>Boissons </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a:txBody>
                    <a:bodyPr/>
                    <a:lstStyle/>
                    <a:p>
                      <a:pPr algn="ctr">
                        <a:spcAft>
                          <a:spcPts val="0"/>
                        </a:spcAft>
                      </a:pPr>
                      <a:r>
                        <a:rPr lang="fr-CA" sz="1400" b="1" dirty="0">
                          <a:latin typeface="Arial"/>
                          <a:ea typeface="Times New Roman"/>
                          <a:cs typeface="Times New Roman"/>
                        </a:rPr>
                        <a:t>Volume </a:t>
                      </a:r>
                      <a:r>
                        <a:rPr lang="fr-CA" sz="1400" dirty="0">
                          <a:latin typeface="Arial"/>
                          <a:ea typeface="Times New Roman"/>
                          <a:cs typeface="Times New Roman"/>
                        </a:rPr>
                        <a:t>(ml)</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gridSpan="2">
                  <a:txBody>
                    <a:bodyPr/>
                    <a:lstStyle/>
                    <a:p>
                      <a:pPr algn="ctr">
                        <a:spcAft>
                          <a:spcPts val="0"/>
                        </a:spcAft>
                      </a:pPr>
                      <a:r>
                        <a:rPr lang="fr-CA" sz="1400" b="1" dirty="0">
                          <a:latin typeface="Arial"/>
                          <a:ea typeface="Times New Roman"/>
                          <a:cs typeface="Times New Roman"/>
                        </a:rPr>
                        <a:t>Caféine </a:t>
                      </a:r>
                      <a:r>
                        <a:rPr lang="fr-CA" sz="1400" dirty="0">
                          <a:latin typeface="Arial"/>
                          <a:ea typeface="Times New Roman"/>
                          <a:cs typeface="Times New Roman"/>
                        </a:rPr>
                        <a:t>(mg)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Café</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Times New Roman"/>
                        </a:rPr>
                        <a:t>1 tasse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hMerge="1">
                  <a:txBody>
                    <a:bodyPr/>
                    <a:lstStyle/>
                    <a:p>
                      <a:endParaRPr lang="fr-CA"/>
                    </a:p>
                  </a:txBody>
                  <a:tcPr/>
                </a:tc>
              </a:tr>
              <a:tr h="399175">
                <a:tc>
                  <a:txBody>
                    <a:bodyPr/>
                    <a:lstStyle/>
                    <a:p>
                      <a:pPr>
                        <a:spcAft>
                          <a:spcPts val="0"/>
                        </a:spcAft>
                      </a:pPr>
                      <a:r>
                        <a:rPr lang="fr-CA" sz="1400" dirty="0" err="1">
                          <a:latin typeface="Arial"/>
                          <a:ea typeface="Times New Roman"/>
                          <a:cs typeface="Times New Roman"/>
                        </a:rPr>
                        <a:t>Espresso</a:t>
                      </a:r>
                      <a:r>
                        <a:rPr lang="fr-CA" sz="1400" dirty="0">
                          <a:latin typeface="Arial"/>
                          <a:ea typeface="Times New Roman"/>
                          <a:cs typeface="Times New Roman"/>
                        </a:rPr>
                        <a:t> allongé</a:t>
                      </a:r>
                      <a:endParaRPr lang="fr-CA" sz="2800" dirty="0">
                        <a:latin typeface="Times New Roman"/>
                        <a:ea typeface="Times New Roman"/>
                        <a:cs typeface="Times New Roman"/>
                      </a:endParaRPr>
                    </a:p>
                    <a:p>
                      <a:pPr>
                        <a:spcAft>
                          <a:spcPts val="0"/>
                        </a:spcAft>
                      </a:pPr>
                      <a:r>
                        <a:rPr lang="fr-CA" sz="1400" dirty="0">
                          <a:latin typeface="Arial"/>
                          <a:ea typeface="Times New Roman"/>
                          <a:cs typeface="Times New Roman"/>
                        </a:rPr>
                        <a:t>Infusé (café filtre)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237</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237</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75</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135</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gazeuses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a:txBody>
                    <a:bodyPr/>
                    <a:lstStyle/>
                    <a:p>
                      <a:pPr algn="ctr">
                        <a:spcAft>
                          <a:spcPts val="0"/>
                        </a:spcAft>
                      </a:pPr>
                      <a:r>
                        <a:rPr lang="fr-CA" sz="1400" dirty="0">
                          <a:latin typeface="Arial"/>
                          <a:ea typeface="Times New Roman"/>
                          <a:cs typeface="Times New Roman"/>
                        </a:rPr>
                        <a:t>1 canette ou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3F7D1"/>
                    </a:solidFill>
                  </a:tcPr>
                </a:tc>
                <a:tc hMerge="1">
                  <a:txBody>
                    <a:bodyPr/>
                    <a:lstStyle/>
                    <a:p>
                      <a:endParaRPr lang="fr-CA"/>
                    </a:p>
                  </a:txBody>
                  <a:tcPr/>
                </a:tc>
              </a:tr>
              <a:tr h="399175">
                <a:tc>
                  <a:txBody>
                    <a:bodyPr/>
                    <a:lstStyle/>
                    <a:p>
                      <a:pPr>
                        <a:spcAft>
                          <a:spcPts val="0"/>
                        </a:spcAft>
                      </a:pPr>
                      <a:r>
                        <a:rPr lang="fr-CA" sz="1400" dirty="0">
                          <a:latin typeface="Arial"/>
                          <a:ea typeface="Times New Roman"/>
                          <a:cs typeface="Times New Roman"/>
                        </a:rPr>
                        <a:t>Cola</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355 </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590</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36-46</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60-76</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énergisantes concentrées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a:spcAft>
                          <a:spcPts val="0"/>
                        </a:spcAft>
                      </a:pPr>
                      <a:r>
                        <a:rPr lang="fr-CA" sz="1400" dirty="0">
                          <a:latin typeface="Arial"/>
                          <a:ea typeface="Times New Roman"/>
                          <a:cs typeface="Times New Roman"/>
                        </a:rPr>
                        <a:t>1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hMerge="1">
                  <a:txBody>
                    <a:bodyPr/>
                    <a:lstStyle/>
                    <a:p>
                      <a:endParaRPr lang="fr-CA"/>
                    </a:p>
                  </a:txBody>
                  <a:tcPr/>
                </a:tc>
              </a:tr>
              <a:tr h="581078">
                <a:tc>
                  <a:txBody>
                    <a:bodyPr/>
                    <a:lstStyle/>
                    <a:p>
                      <a:pPr>
                        <a:spcAft>
                          <a:spcPts val="0"/>
                        </a:spcAft>
                      </a:pPr>
                      <a:r>
                        <a:rPr lang="en-US" sz="1400" dirty="0">
                          <a:latin typeface="Arial"/>
                          <a:ea typeface="Times New Roman"/>
                          <a:cs typeface="Times New Roman"/>
                        </a:rPr>
                        <a:t>Red Bull</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Rage shot</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err="1">
                          <a:latin typeface="Arial"/>
                          <a:ea typeface="Times New Roman"/>
                          <a:cs typeface="Times New Roman"/>
                        </a:rPr>
                        <a:t>Rockstar</a:t>
                      </a:r>
                      <a:r>
                        <a:rPr lang="en-US" sz="1400" dirty="0">
                          <a:latin typeface="Arial"/>
                          <a:ea typeface="Times New Roman"/>
                          <a:cs typeface="Times New Roman"/>
                        </a:rPr>
                        <a:t> </a:t>
                      </a:r>
                      <a:r>
                        <a:rPr lang="en-US" sz="1400" i="1" dirty="0">
                          <a:latin typeface="Arial"/>
                          <a:ea typeface="Times New Roman"/>
                          <a:cs typeface="Times New Roman"/>
                        </a:rPr>
                        <a:t>energy shot</a:t>
                      </a:r>
                      <a:r>
                        <a:rPr lang="en-US"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75</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gridSpan="2">
                  <a:txBody>
                    <a:bodyPr/>
                    <a:lstStyle/>
                    <a:p>
                      <a:pPr algn="ctr">
                        <a:spcAft>
                          <a:spcPts val="0"/>
                        </a:spcAft>
                      </a:pPr>
                      <a:r>
                        <a:rPr lang="fr-CA" sz="1400" dirty="0">
                          <a:latin typeface="Arial"/>
                          <a:ea typeface="Times New Roman"/>
                          <a:cs typeface="Times New Roman"/>
                        </a:rPr>
                        <a:t>80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150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200</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fr-CA"/>
                    </a:p>
                  </a:txBody>
                  <a:tcPr/>
                </a:tc>
              </a:tr>
              <a:tr h="217273">
                <a:tc>
                  <a:txBody>
                    <a:bodyPr/>
                    <a:lstStyle/>
                    <a:p>
                      <a:pPr>
                        <a:spcAft>
                          <a:spcPts val="0"/>
                        </a:spcAft>
                      </a:pPr>
                      <a:r>
                        <a:rPr lang="fr-CA" sz="1400" dirty="0">
                          <a:latin typeface="Arial"/>
                          <a:ea typeface="Times New Roman"/>
                          <a:cs typeface="Times New Roman"/>
                        </a:rPr>
                        <a:t>Boissons énergisantes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a:txBody>
                    <a:bodyPr/>
                    <a:lstStyle/>
                    <a:p>
                      <a:pPr algn="ctr">
                        <a:spcAft>
                          <a:spcPts val="0"/>
                        </a:spcAft>
                      </a:pPr>
                      <a:r>
                        <a:rPr lang="fr-CA" sz="1400" dirty="0">
                          <a:latin typeface="Arial"/>
                          <a:ea typeface="Times New Roman"/>
                          <a:cs typeface="Times New Roman"/>
                        </a:rPr>
                        <a:t>1 </a:t>
                      </a:r>
                      <a:r>
                        <a:rPr lang="fr-CA" sz="1400" dirty="0" smtClean="0">
                          <a:latin typeface="Arial"/>
                          <a:ea typeface="Times New Roman"/>
                          <a:cs typeface="Times New Roman"/>
                        </a:rPr>
                        <a:t>canette </a:t>
                      </a:r>
                      <a:r>
                        <a:rPr lang="fr-CA" sz="1400" dirty="0">
                          <a:latin typeface="Arial"/>
                          <a:ea typeface="Times New Roman"/>
                          <a:cs typeface="Times New Roman"/>
                        </a:rPr>
                        <a:t>ou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gridSpan="2">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5"/>
                    </a:solidFill>
                  </a:tcPr>
                </a:tc>
                <a:tc hMerge="1">
                  <a:txBody>
                    <a:bodyPr/>
                    <a:lstStyle/>
                    <a:p>
                      <a:endParaRPr lang="fr-CA"/>
                    </a:p>
                  </a:txBody>
                  <a:tcPr/>
                </a:tc>
              </a:tr>
              <a:tr h="1308689">
                <a:tc>
                  <a:txBody>
                    <a:bodyPr/>
                    <a:lstStyle/>
                    <a:p>
                      <a:pPr>
                        <a:spcAft>
                          <a:spcPts val="0"/>
                        </a:spcAft>
                      </a:pPr>
                      <a:r>
                        <a:rPr lang="en-US" sz="1400" dirty="0">
                          <a:latin typeface="Arial"/>
                          <a:ea typeface="Times New Roman"/>
                          <a:cs typeface="Times New Roman"/>
                        </a:rPr>
                        <a:t>A-Rush</a:t>
                      </a:r>
                      <a:r>
                        <a:rPr lang="en-US" sz="1400" baseline="30000" dirty="0">
                          <a:latin typeface="Arial"/>
                          <a:ea typeface="Times New Roman"/>
                          <a:cs typeface="Times New Roman"/>
                        </a:rPr>
                        <a:t>®</a:t>
                      </a:r>
                      <a:r>
                        <a:rPr lang="en-US" sz="1400" dirty="0">
                          <a:latin typeface="Arial"/>
                          <a:ea typeface="Times New Roman"/>
                          <a:cs typeface="Times New Roman"/>
                        </a:rPr>
                        <a:t>*, Red Bull</a:t>
                      </a:r>
                      <a:r>
                        <a:rPr lang="en-US" sz="1400" baseline="30000" dirty="0">
                          <a:latin typeface="Arial"/>
                          <a:ea typeface="Times New Roman"/>
                          <a:cs typeface="Times New Roman"/>
                        </a:rPr>
                        <a:t>®</a:t>
                      </a:r>
                      <a:r>
                        <a:rPr lang="en-US" sz="1400" dirty="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 </a:t>
                      </a:r>
                      <a:r>
                        <a:rPr lang="en-US" sz="1400" i="1" dirty="0">
                          <a:latin typeface="Arial"/>
                          <a:ea typeface="Times New Roman"/>
                          <a:cs typeface="Times New Roman"/>
                        </a:rPr>
                        <a:t>Java –</a:t>
                      </a:r>
                      <a:r>
                        <a:rPr lang="en-US" sz="1400" i="1" dirty="0" err="1">
                          <a:latin typeface="Arial"/>
                          <a:ea typeface="Times New Roman"/>
                          <a:cs typeface="Times New Roman"/>
                        </a:rPr>
                        <a:t>Loca</a:t>
                      </a:r>
                      <a:r>
                        <a:rPr lang="en-US" sz="1400" i="1" dirty="0">
                          <a:latin typeface="Arial"/>
                          <a:ea typeface="Times New Roman"/>
                          <a:cs typeface="Times New Roman"/>
                        </a:rPr>
                        <a:t> </a:t>
                      </a:r>
                      <a:r>
                        <a:rPr lang="en-US" sz="1400" i="1" dirty="0" err="1">
                          <a:latin typeface="Arial"/>
                          <a:ea typeface="Times New Roman"/>
                          <a:cs typeface="Times New Roman"/>
                        </a:rPr>
                        <a:t>Moca</a:t>
                      </a:r>
                      <a:r>
                        <a:rPr lang="en-US" sz="1400" baseline="30000" dirty="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Full Throttle</a:t>
                      </a:r>
                      <a:r>
                        <a:rPr lang="en-US" sz="1400" baseline="30000" dirty="0">
                          <a:latin typeface="Arial"/>
                          <a:ea typeface="Times New Roman"/>
                          <a:cs typeface="Times New Roman"/>
                        </a:rPr>
                        <a:t>®</a:t>
                      </a:r>
                      <a:r>
                        <a:rPr lang="en-US" sz="1400" dirty="0">
                          <a:latin typeface="Arial"/>
                          <a:ea typeface="Times New Roman"/>
                          <a:cs typeface="Times New Roman"/>
                        </a:rPr>
                        <a:t>*, Red Bull</a:t>
                      </a:r>
                      <a:r>
                        <a:rPr lang="en-US" sz="1400" baseline="30000" dirty="0">
                          <a:latin typeface="Arial"/>
                          <a:ea typeface="Times New Roman"/>
                          <a:cs typeface="Times New Roman"/>
                        </a:rPr>
                        <a:t>®</a:t>
                      </a:r>
                      <a:r>
                        <a:rPr lang="en-US" sz="1400" dirty="0">
                          <a:latin typeface="Arial"/>
                          <a:ea typeface="Times New Roman"/>
                          <a:cs typeface="Times New Roman"/>
                        </a:rPr>
                        <a:t>*, </a:t>
                      </a:r>
                      <a:r>
                        <a:rPr lang="en-US" sz="1400" dirty="0" smtClean="0">
                          <a:latin typeface="Arial"/>
                          <a:ea typeface="Times New Roman"/>
                          <a:cs typeface="Times New Roman"/>
                        </a:rPr>
                        <a:t> et </a:t>
                      </a:r>
                      <a:r>
                        <a:rPr lang="en-US" sz="1400" dirty="0" err="1" smtClean="0">
                          <a:latin typeface="Arial"/>
                          <a:ea typeface="Times New Roman"/>
                          <a:cs typeface="Times New Roman"/>
                        </a:rPr>
                        <a:t>Sobe</a:t>
                      </a:r>
                      <a:r>
                        <a:rPr lang="en-US" sz="1400" dirty="0" smtClean="0">
                          <a:latin typeface="Arial"/>
                          <a:ea typeface="Times New Roman"/>
                          <a:cs typeface="Times New Roman"/>
                        </a:rPr>
                        <a:t> </a:t>
                      </a:r>
                      <a:r>
                        <a:rPr lang="en-US" sz="1400" dirty="0">
                          <a:latin typeface="Arial"/>
                          <a:ea typeface="Times New Roman"/>
                          <a:cs typeface="Times New Roman"/>
                        </a:rPr>
                        <a:t>No Fear</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Amp</a:t>
                      </a:r>
                      <a:r>
                        <a:rPr lang="fr-CA" sz="1400" baseline="30000" dirty="0">
                          <a:latin typeface="Arial"/>
                          <a:ea typeface="Times New Roman"/>
                          <a:cs typeface="Times New Roman"/>
                        </a:rPr>
                        <a:t>®</a:t>
                      </a:r>
                      <a:r>
                        <a:rPr lang="en-US" sz="1400" dirty="0">
                          <a:latin typeface="Arial"/>
                          <a:ea typeface="Times New Roman"/>
                          <a:cs typeface="Times New Roman"/>
                        </a:rPr>
                        <a:t>, 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smtClean="0">
                          <a:latin typeface="Arial"/>
                          <a:ea typeface="Times New Roman"/>
                          <a:cs typeface="Times New Roman"/>
                        </a:rPr>
                        <a:t>®</a:t>
                      </a:r>
                      <a:r>
                        <a:rPr lang="en-US" sz="1400" dirty="0" smtClean="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NOS</a:t>
                      </a:r>
                      <a:r>
                        <a:rPr lang="fr-CA"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444</a:t>
                      </a:r>
                      <a:endParaRPr lang="fr-CA" sz="2800" dirty="0">
                        <a:latin typeface="Times New Roman"/>
                        <a:ea typeface="Times New Roman"/>
                        <a:cs typeface="Times New Roman"/>
                      </a:endParaRPr>
                    </a:p>
                    <a:p>
                      <a:pPr algn="ctr">
                        <a:spcAft>
                          <a:spcPts val="0"/>
                        </a:spcAft>
                      </a:pPr>
                      <a:endParaRPr lang="fr-CA" sz="1400" dirty="0" smtClean="0">
                        <a:latin typeface="Arial"/>
                        <a:ea typeface="Times New Roman"/>
                        <a:cs typeface="Times New Roman"/>
                      </a:endParaRPr>
                    </a:p>
                    <a:p>
                      <a:pPr algn="ctr">
                        <a:spcAft>
                          <a:spcPts val="0"/>
                        </a:spcAft>
                      </a:pPr>
                      <a:r>
                        <a:rPr lang="fr-CA" sz="1400" dirty="0" smtClean="0">
                          <a:latin typeface="Arial"/>
                          <a:ea typeface="Times New Roman"/>
                          <a:cs typeface="Times New Roman"/>
                        </a:rPr>
                        <a:t>473</a:t>
                      </a:r>
                      <a:endParaRPr lang="fr-CA" sz="2800" dirty="0">
                        <a:latin typeface="Times New Roman"/>
                        <a:ea typeface="Times New Roman"/>
                        <a:cs typeface="Times New Roman"/>
                      </a:endParaRPr>
                    </a:p>
                    <a:p>
                      <a:pPr algn="ctr">
                        <a:spcAft>
                          <a:spcPts val="0"/>
                        </a:spcAft>
                      </a:pPr>
                      <a:r>
                        <a:rPr lang="fr-CA" sz="1400" dirty="0" smtClean="0">
                          <a:latin typeface="Arial"/>
                          <a:ea typeface="Times New Roman"/>
                          <a:cs typeface="Times New Roman"/>
                        </a:rPr>
                        <a:t>473</a:t>
                      </a:r>
                    </a:p>
                    <a:p>
                      <a:pPr algn="ctr">
                        <a:spcAft>
                          <a:spcPts val="0"/>
                        </a:spcAft>
                      </a:pPr>
                      <a:r>
                        <a:rPr lang="fr-CA" sz="1400" dirty="0" smtClean="0">
                          <a:latin typeface="Arial"/>
                          <a:ea typeface="Times New Roman"/>
                          <a:cs typeface="Times New Roman"/>
                        </a:rPr>
                        <a:t>650</a:t>
                      </a:r>
                    </a:p>
                    <a:p>
                      <a:pPr algn="ctr">
                        <a:spcAft>
                          <a:spcPts val="0"/>
                        </a:spcAft>
                      </a:pPr>
                      <a:r>
                        <a:rPr lang="fr-CA" sz="1400" dirty="0" smtClean="0">
                          <a:latin typeface="Arial"/>
                          <a:ea typeface="Times New Roman"/>
                          <a:cs typeface="Times New Roman"/>
                        </a:rPr>
                        <a:t>710</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ctr">
                        <a:spcAft>
                          <a:spcPts val="0"/>
                        </a:spcAft>
                      </a:pPr>
                      <a:r>
                        <a:rPr lang="fr-CA" sz="1400" dirty="0">
                          <a:latin typeface="Arial"/>
                          <a:ea typeface="Times New Roman"/>
                          <a:cs typeface="Times New Roman"/>
                        </a:rPr>
                        <a:t>80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190</a:t>
                      </a:r>
                      <a:endParaRPr lang="fr-CA" sz="2800" dirty="0">
                        <a:latin typeface="Times New Roman"/>
                        <a:ea typeface="Times New Roman"/>
                        <a:cs typeface="Times New Roman"/>
                      </a:endParaRPr>
                    </a:p>
                    <a:p>
                      <a:pPr algn="ctr">
                        <a:spcAft>
                          <a:spcPts val="0"/>
                        </a:spcAft>
                      </a:pPr>
                      <a:endParaRPr lang="fr-CA" sz="1400" dirty="0" smtClean="0">
                        <a:latin typeface="Arial"/>
                        <a:ea typeface="Times New Roman"/>
                        <a:cs typeface="Times New Roman"/>
                      </a:endParaRPr>
                    </a:p>
                    <a:p>
                      <a:pPr algn="ctr">
                        <a:spcAft>
                          <a:spcPts val="0"/>
                        </a:spcAft>
                      </a:pPr>
                      <a:r>
                        <a:rPr lang="fr-CA" sz="1400" dirty="0" smtClean="0">
                          <a:latin typeface="Arial"/>
                          <a:ea typeface="Times New Roman"/>
                          <a:cs typeface="Times New Roman"/>
                        </a:rPr>
                        <a:t>141-151</a:t>
                      </a:r>
                      <a:endParaRPr lang="fr-CA" sz="2800" dirty="0">
                        <a:latin typeface="Times New Roman"/>
                        <a:ea typeface="Times New Roman"/>
                        <a:cs typeface="Times New Roman"/>
                      </a:endParaRPr>
                    </a:p>
                    <a:p>
                      <a:pPr algn="ctr">
                        <a:spcAft>
                          <a:spcPts val="0"/>
                        </a:spcAft>
                      </a:pPr>
                      <a:r>
                        <a:rPr lang="fr-CA" sz="1400" dirty="0" smtClean="0">
                          <a:latin typeface="Arial"/>
                          <a:ea typeface="Times New Roman"/>
                          <a:cs typeface="Times New Roman"/>
                        </a:rPr>
                        <a:t>142-164</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343</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246</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endParaRPr lang="fr-CA"/>
                    </a:p>
                  </a:txBody>
                  <a:tcPr/>
                </a:tc>
              </a:tr>
              <a:tr h="445575">
                <a:tc gridSpan="4">
                  <a:txBody>
                    <a:bodyPr/>
                    <a:lstStyle/>
                    <a:p>
                      <a:pPr marL="144145" indent="-144145" algn="l">
                        <a:spcBef>
                          <a:spcPts val="200"/>
                        </a:spcBef>
                        <a:spcAft>
                          <a:spcPts val="200"/>
                        </a:spcAft>
                        <a:tabLst>
                          <a:tab pos="144145" algn="l"/>
                          <a:tab pos="449580" algn="l"/>
                        </a:tabLst>
                      </a:pPr>
                      <a:r>
                        <a:rPr lang="fr-FR" sz="1100" dirty="0">
                          <a:solidFill>
                            <a:schemeClr val="bg1"/>
                          </a:solidFill>
                          <a:latin typeface="Arial"/>
                          <a:ea typeface="Times New Roman"/>
                          <a:cs typeface="Times New Roman"/>
                        </a:rPr>
                        <a:t>* </a:t>
                      </a:r>
                      <a:r>
                        <a:rPr lang="fr-FR" sz="1100" dirty="0" smtClean="0">
                          <a:solidFill>
                            <a:schemeClr val="bg1"/>
                          </a:solidFill>
                          <a:latin typeface="Arial"/>
                          <a:ea typeface="Times New Roman"/>
                          <a:cs typeface="Times New Roman"/>
                        </a:rPr>
                        <a:t>Boissons </a:t>
                      </a:r>
                      <a:r>
                        <a:rPr lang="fr-FR" sz="1100" dirty="0">
                          <a:solidFill>
                            <a:schemeClr val="bg1"/>
                          </a:solidFill>
                          <a:latin typeface="Arial"/>
                          <a:ea typeface="Times New Roman"/>
                          <a:cs typeface="Times New Roman"/>
                        </a:rPr>
                        <a:t>énergisantes (produit de santé naturel) homologuées par Santé </a:t>
                      </a:r>
                      <a:r>
                        <a:rPr lang="fr-FR" sz="1100" dirty="0" smtClean="0">
                          <a:solidFill>
                            <a:schemeClr val="bg1"/>
                          </a:solidFill>
                          <a:latin typeface="Arial"/>
                          <a:ea typeface="Times New Roman"/>
                          <a:cs typeface="Times New Roman"/>
                        </a:rPr>
                        <a:t>Canada</a:t>
                      </a:r>
                      <a:endParaRPr lang="fr-CA" sz="1100" dirty="0">
                        <a:solidFill>
                          <a:schemeClr val="bg1"/>
                        </a:solidFill>
                        <a:latin typeface="Arial"/>
                        <a:ea typeface="Times New Roman"/>
                        <a:cs typeface="Times New Roman"/>
                      </a:endParaRPr>
                    </a:p>
                  </a:txBody>
                  <a:tcPr marL="17780" marR="17780" marT="17780" marB="1778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fr-CA"/>
                    </a:p>
                  </a:txBody>
                  <a:tcPr/>
                </a:tc>
                <a:tc hMerge="1">
                  <a:txBody>
                    <a:bodyPr/>
                    <a:lstStyle/>
                    <a:p>
                      <a:endParaRPr lang="fr-CA"/>
                    </a:p>
                  </a:txBody>
                  <a:tcPr/>
                </a:tc>
                <a:tc hMerge="1">
                  <a:txBody>
                    <a:bodyPr/>
                    <a:lstStyle/>
                    <a:p>
                      <a:pPr>
                        <a:spcAft>
                          <a:spcPts val="0"/>
                        </a:spcAft>
                      </a:pPr>
                      <a:endParaRPr lang="fr-CA" sz="1800" dirty="0">
                        <a:latin typeface="Times New Roman"/>
                        <a:ea typeface="Times New Roman"/>
                        <a:cs typeface="Times New Roman"/>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p:cNvSpPr>
          <p:nvPr>
            <p:ph type="title"/>
            <p:custDataLst>
              <p:tags r:id="rId1"/>
            </p:custDataLst>
          </p:nvPr>
        </p:nvSpPr>
        <p:spPr bwMode="auto">
          <a:xfrm>
            <a:off x="467544" y="1628800"/>
            <a:ext cx="8136904"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Les boissons énergisantes peuvent-elles entraîner un apport excessif en caféine?</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dirty="0" smtClean="0"/>
              <a:t>Impact sur l’apport total en caféine</a:t>
            </a:r>
            <a:endParaRPr lang="fr-CA" dirty="0"/>
          </a:p>
        </p:txBody>
      </p:sp>
      <p:sp>
        <p:nvSpPr>
          <p:cNvPr id="23555" name="Espace réservé du contenu 2"/>
          <p:cNvSpPr>
            <a:spLocks noGrp="1"/>
          </p:cNvSpPr>
          <p:nvPr>
            <p:ph idx="1"/>
            <p:custDataLst>
              <p:tags r:id="rId2"/>
            </p:custDataLst>
          </p:nvPr>
        </p:nvSpPr>
        <p:spPr>
          <a:xfrm>
            <a:off x="179388" y="1628775"/>
            <a:ext cx="8713787" cy="5040313"/>
          </a:xfrm>
        </p:spPr>
        <p:txBody>
          <a:bodyPr/>
          <a:lstStyle/>
          <a:p>
            <a:pPr marL="438150" lvl="1" indent="-319088">
              <a:lnSpc>
                <a:spcPct val="90000"/>
              </a:lnSpc>
              <a:buClr>
                <a:schemeClr val="accent1"/>
              </a:buClr>
              <a:buSzPct val="80000"/>
            </a:pPr>
            <a:r>
              <a:rPr lang="fr-CA" sz="2400" dirty="0" smtClean="0"/>
              <a:t>Manque de données récentes pour évaluer l’</a:t>
            </a:r>
            <a:r>
              <a:rPr lang="fr-CA" sz="2400" b="1" dirty="0" smtClean="0"/>
              <a:t>apport total </a:t>
            </a:r>
            <a:r>
              <a:rPr lang="fr-CA" sz="2400" dirty="0" smtClean="0"/>
              <a:t>de caféine dans la population (incluant celui provenant des BE) et le comparer aux limites recommandées </a:t>
            </a:r>
          </a:p>
          <a:p>
            <a:pPr marL="438150" lvl="1" indent="-319088">
              <a:lnSpc>
                <a:spcPct val="90000"/>
              </a:lnSpc>
              <a:spcBef>
                <a:spcPct val="0"/>
              </a:spcBef>
              <a:buClr>
                <a:schemeClr val="accent1"/>
              </a:buClr>
              <a:buSzPct val="80000"/>
              <a:buFont typeface="Arial" pitchFamily="34" charset="0"/>
              <a:buChar char="•"/>
            </a:pPr>
            <a:endParaRPr lang="fr-CA" sz="1400" dirty="0" smtClean="0"/>
          </a:p>
          <a:p>
            <a:pPr>
              <a:lnSpc>
                <a:spcPct val="90000"/>
              </a:lnSpc>
            </a:pPr>
            <a:r>
              <a:rPr lang="fr-CA" sz="2600" b="1" dirty="0" smtClean="0"/>
              <a:t>Adultes </a:t>
            </a:r>
            <a:r>
              <a:rPr lang="fr-CA" sz="2400" dirty="0" smtClean="0"/>
              <a:t>(en bonne santé)</a:t>
            </a:r>
            <a:r>
              <a:rPr lang="fr-CA" sz="2600" b="1" dirty="0" smtClean="0"/>
              <a:t> </a:t>
            </a:r>
            <a:r>
              <a:rPr lang="fr-CA" sz="2600" dirty="0" smtClean="0"/>
              <a:t>: </a:t>
            </a:r>
          </a:p>
          <a:p>
            <a:pPr marL="438150" lvl="1" indent="-319088">
              <a:lnSpc>
                <a:spcPct val="90000"/>
              </a:lnSpc>
            </a:pPr>
            <a:r>
              <a:rPr lang="fr-CA" sz="2400" dirty="0" smtClean="0"/>
              <a:t>La consommation de plusieurs contenants (2,5 à 5) est nécessaire pour fournir une quantité de caféine atteignant la limite recommandée  </a:t>
            </a:r>
          </a:p>
          <a:p>
            <a:pPr marL="438150" lvl="1" indent="-319088">
              <a:lnSpc>
                <a:spcPct val="90000"/>
              </a:lnSpc>
            </a:pPr>
            <a:endParaRPr lang="fr-CA" sz="1600" dirty="0" smtClean="0"/>
          </a:p>
          <a:p>
            <a:pPr marL="438150" lvl="1" indent="-319088">
              <a:lnSpc>
                <a:spcPct val="90000"/>
              </a:lnSpc>
              <a:buFont typeface="Wingdings" pitchFamily="2" charset="2"/>
              <a:buChar char="Ø"/>
            </a:pPr>
            <a:r>
              <a:rPr lang="fr-CA" sz="2400" b="1" dirty="0" smtClean="0"/>
              <a:t>Risques peu élevés </a:t>
            </a:r>
            <a:r>
              <a:rPr lang="fr-CA" sz="2400" dirty="0" smtClean="0"/>
              <a:t>d’atteindre les limites recommandées dans le cadre d’usage occasionnel ou de consommation de quantités modérées de boissons énergisantes. </a:t>
            </a:r>
          </a:p>
        </p:txBody>
      </p:sp>
      <p:sp>
        <p:nvSpPr>
          <p:cNvPr id="4" name="Rectangle à coins arrondis 3"/>
          <p:cNvSpPr/>
          <p:nvPr>
            <p:custDataLst>
              <p:tags r:id="rId3"/>
            </p:custDataLst>
          </p:nvPr>
        </p:nvSpPr>
        <p:spPr>
          <a:xfrm>
            <a:off x="251520" y="4797152"/>
            <a:ext cx="8640960" cy="1224136"/>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0" fill="hold" nodeType="withEffect">
                                  <p:stCondLst>
                                    <p:cond delay="0"/>
                                  </p:stCondLst>
                                  <p:childTnLst>
                                    <p:set>
                                      <p:cBhvr>
                                        <p:cTn id="17" dur="1" fill="hold">
                                          <p:stCondLst>
                                            <p:cond delay="0"/>
                                          </p:stCondLst>
                                        </p:cTn>
                                        <p:tgtEl>
                                          <p:spTgt spid="23555">
                                            <p:txEl>
                                              <p:pRg st="5" end="5"/>
                                            </p:txEl>
                                          </p:spTgt>
                                        </p:tgtEl>
                                        <p:attrNameLst>
                                          <p:attrName>style.visibility</p:attrName>
                                        </p:attrNameLst>
                                      </p:cBhvr>
                                      <p:to>
                                        <p:strVal val="visible"/>
                                      </p:to>
                                    </p:set>
                                    <p:anim calcmode="lin" valueType="num">
                                      <p:cBhvr>
                                        <p:cTn id="18" dur="500" fill="hold"/>
                                        <p:tgtEl>
                                          <p:spTgt spid="23555">
                                            <p:txEl>
                                              <p:pRg st="5" end="5"/>
                                            </p:txEl>
                                          </p:spTgt>
                                        </p:tgtEl>
                                        <p:attrNameLst>
                                          <p:attrName>ppt_w</p:attrName>
                                        </p:attrNameLst>
                                      </p:cBhvr>
                                      <p:tavLst>
                                        <p:tav tm="0">
                                          <p:val>
                                            <p:fltVal val="0"/>
                                          </p:val>
                                        </p:tav>
                                        <p:tav tm="100000">
                                          <p:val>
                                            <p:strVal val="#ppt_w"/>
                                          </p:val>
                                        </p:tav>
                                      </p:tavLst>
                                    </p:anim>
                                    <p:anim calcmode="lin" valueType="num">
                                      <p:cBhvr>
                                        <p:cTn id="19" dur="500" fill="hold"/>
                                        <p:tgtEl>
                                          <p:spTgt spid="23555">
                                            <p:txEl>
                                              <p:pRg st="5" end="5"/>
                                            </p:txEl>
                                          </p:spTgt>
                                        </p:tgtEl>
                                        <p:attrNameLst>
                                          <p:attrName>ppt_h</p:attrName>
                                        </p:attrNameLst>
                                      </p:cBhvr>
                                      <p:tavLst>
                                        <p:tav tm="0">
                                          <p:val>
                                            <p:fltVal val="0"/>
                                          </p:val>
                                        </p:tav>
                                        <p:tav tm="100000">
                                          <p:val>
                                            <p:strVal val="#ppt_h"/>
                                          </p:val>
                                        </p:tav>
                                      </p:tavLst>
                                    </p:anim>
                                    <p:animEffect transition="in" filter="fade">
                                      <p:cBhvr>
                                        <p:cTn id="20" dur="500"/>
                                        <p:tgtEl>
                                          <p:spTgt spid="235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507288" cy="1252728"/>
          </a:xfrm>
        </p:spPr>
        <p:txBody>
          <a:bodyPr>
            <a:noAutofit/>
          </a:bodyPr>
          <a:lstStyle/>
          <a:p>
            <a:pPr>
              <a:defRPr/>
            </a:pPr>
            <a:r>
              <a:rPr lang="fr-CA" dirty="0" smtClean="0"/>
              <a:t>Impact sur l’apport total en caféine</a:t>
            </a:r>
            <a:endParaRPr lang="fr-CA" sz="3200" dirty="0"/>
          </a:p>
        </p:txBody>
      </p:sp>
      <p:sp>
        <p:nvSpPr>
          <p:cNvPr id="24579" name="Espace réservé du contenu 2"/>
          <p:cNvSpPr>
            <a:spLocks noGrp="1"/>
          </p:cNvSpPr>
          <p:nvPr>
            <p:ph idx="1"/>
            <p:custDataLst>
              <p:tags r:id="rId2"/>
            </p:custDataLst>
          </p:nvPr>
        </p:nvSpPr>
        <p:spPr>
          <a:xfrm>
            <a:off x="179388" y="1557338"/>
            <a:ext cx="8964612" cy="5111750"/>
          </a:xfrm>
        </p:spPr>
        <p:txBody>
          <a:bodyPr/>
          <a:lstStyle/>
          <a:p>
            <a:pPr>
              <a:buFont typeface="Wingdings 2" pitchFamily="18" charset="2"/>
              <a:buNone/>
            </a:pPr>
            <a:r>
              <a:rPr lang="fr-CA" sz="2600" b="1" dirty="0" smtClean="0"/>
              <a:t>Enfants</a:t>
            </a:r>
            <a:r>
              <a:rPr lang="fr-CA" sz="2800" dirty="0" smtClean="0"/>
              <a:t> </a:t>
            </a:r>
            <a:r>
              <a:rPr lang="fr-CA" sz="2400" dirty="0" smtClean="0"/>
              <a:t>(12 ans et moins)</a:t>
            </a:r>
            <a:r>
              <a:rPr lang="fr-CA" sz="2800" dirty="0" smtClean="0"/>
              <a:t> </a:t>
            </a:r>
          </a:p>
          <a:p>
            <a:pPr lvl="1"/>
            <a:r>
              <a:rPr lang="fr-CA" sz="2600" dirty="0" smtClean="0"/>
              <a:t>Pour la plupart des BE, </a:t>
            </a:r>
            <a:r>
              <a:rPr lang="fr-CA" sz="2600" i="1" dirty="0" smtClean="0"/>
              <a:t>une seule boisson fournit un apport similaire ou supérieur aux limites recommandées </a:t>
            </a:r>
          </a:p>
          <a:p>
            <a:pPr lvl="2"/>
            <a:r>
              <a:rPr lang="fr-CA" sz="2200" dirty="0" smtClean="0"/>
              <a:t>Même les moins concentrées en contiennent trop pour plusieurs</a:t>
            </a:r>
          </a:p>
          <a:p>
            <a:pPr lvl="2"/>
            <a:r>
              <a:rPr lang="fr-CA" sz="2200" dirty="0" smtClean="0"/>
              <a:t>La consommation de BE est déconseillée par Santé Canada</a:t>
            </a:r>
          </a:p>
          <a:p>
            <a:pPr lvl="2"/>
            <a:endParaRPr lang="fr-CA" sz="1050" dirty="0" smtClean="0"/>
          </a:p>
          <a:p>
            <a:pPr>
              <a:buFont typeface="Wingdings 2" pitchFamily="18" charset="2"/>
              <a:buNone/>
            </a:pPr>
            <a:r>
              <a:rPr lang="fr-CA" sz="2600" b="1" dirty="0" smtClean="0"/>
              <a:t>Adolescents</a:t>
            </a:r>
            <a:r>
              <a:rPr lang="fr-CA" sz="2800" dirty="0" smtClean="0"/>
              <a:t> </a:t>
            </a:r>
            <a:r>
              <a:rPr lang="fr-CA" sz="2400" dirty="0" smtClean="0"/>
              <a:t>(13 ans et +)</a:t>
            </a:r>
          </a:p>
          <a:p>
            <a:pPr lvl="1"/>
            <a:r>
              <a:rPr lang="fr-CA" sz="2400" dirty="0" smtClean="0"/>
              <a:t>Grand format (473 ml) et versions concentrées : </a:t>
            </a:r>
            <a:r>
              <a:rPr lang="fr-CA" sz="2400" i="1" dirty="0" smtClean="0"/>
              <a:t>une seule peut atteindre ou excéder la limite</a:t>
            </a:r>
            <a:r>
              <a:rPr lang="fr-CA" sz="2200" dirty="0" smtClean="0"/>
              <a:t> </a:t>
            </a:r>
          </a:p>
          <a:p>
            <a:pPr lvl="2"/>
            <a:r>
              <a:rPr lang="fr-CA" sz="2000" dirty="0" smtClean="0"/>
              <a:t>note : une tasse de café peut aussi excéder la limite pour plusieurs</a:t>
            </a:r>
          </a:p>
          <a:p>
            <a:pPr lvl="1"/>
            <a:r>
              <a:rPr lang="fr-CA" sz="2400" dirty="0" smtClean="0"/>
              <a:t>Petit format (250 ml) combiné à d’autres sources                  de caféine = apport excessif en caféine</a:t>
            </a:r>
            <a:endParaRPr lang="fr-CA" sz="2200" dirty="0" smtClean="0"/>
          </a:p>
        </p:txBody>
      </p:sp>
      <p:sp>
        <p:nvSpPr>
          <p:cNvPr id="4" name="Rectangle à coins arrondis 3"/>
          <p:cNvSpPr/>
          <p:nvPr>
            <p:custDataLst>
              <p:tags r:id="rId3"/>
            </p:custDataLst>
          </p:nvPr>
        </p:nvSpPr>
        <p:spPr>
          <a:xfrm>
            <a:off x="179512" y="1557338"/>
            <a:ext cx="8784976" cy="2303462"/>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5" name="Rectangle à coins arrondis 4"/>
          <p:cNvSpPr/>
          <p:nvPr>
            <p:custDataLst>
              <p:tags r:id="rId4"/>
            </p:custDataLst>
          </p:nvPr>
        </p:nvSpPr>
        <p:spPr>
          <a:xfrm>
            <a:off x="179512" y="4005263"/>
            <a:ext cx="8784976" cy="2736850"/>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p:cTn id="7" dur="500" fill="hold"/>
                                        <p:tgtEl>
                                          <p:spTgt spid="24579">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4579">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4579">
                                            <p:txEl>
                                              <p:pRg st="0" end="0"/>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24579">
                                            <p:txEl>
                                              <p:pRg st="1" end="1"/>
                                            </p:txEl>
                                          </p:spTgt>
                                        </p:tgtEl>
                                        <p:attrNameLst>
                                          <p:attrName>style.visibility</p:attrName>
                                        </p:attrNameLst>
                                      </p:cBhvr>
                                      <p:to>
                                        <p:strVal val="visible"/>
                                      </p:to>
                                    </p:set>
                                    <p:anim calcmode="lin" valueType="num">
                                      <p:cBhvr>
                                        <p:cTn id="12" dur="500" fill="hold"/>
                                        <p:tgtEl>
                                          <p:spTgt spid="24579">
                                            <p:txEl>
                                              <p:pRg st="1" end="1"/>
                                            </p:txEl>
                                          </p:spTgt>
                                        </p:tgtEl>
                                        <p:attrNameLst>
                                          <p:attrName>ppt_w</p:attrName>
                                        </p:attrNameLst>
                                      </p:cBhvr>
                                      <p:tavLst>
                                        <p:tav tm="0">
                                          <p:val>
                                            <p:fltVal val="0"/>
                                          </p:val>
                                        </p:tav>
                                        <p:tav tm="100000">
                                          <p:val>
                                            <p:strVal val="#ppt_w"/>
                                          </p:val>
                                        </p:tav>
                                      </p:tavLst>
                                    </p:anim>
                                    <p:anim calcmode="lin" valueType="num">
                                      <p:cBhvr>
                                        <p:cTn id="13" dur="500" fill="hold"/>
                                        <p:tgtEl>
                                          <p:spTgt spid="24579">
                                            <p:txEl>
                                              <p:pRg st="1" end="1"/>
                                            </p:txEl>
                                          </p:spTgt>
                                        </p:tgtEl>
                                        <p:attrNameLst>
                                          <p:attrName>ppt_h</p:attrName>
                                        </p:attrNameLst>
                                      </p:cBhvr>
                                      <p:tavLst>
                                        <p:tav tm="0">
                                          <p:val>
                                            <p:fltVal val="0"/>
                                          </p:val>
                                        </p:tav>
                                        <p:tav tm="100000">
                                          <p:val>
                                            <p:strVal val="#ppt_h"/>
                                          </p:val>
                                        </p:tav>
                                      </p:tavLst>
                                    </p:anim>
                                    <p:animEffect transition="in" filter="fade">
                                      <p:cBhvr>
                                        <p:cTn id="14" dur="500"/>
                                        <p:tgtEl>
                                          <p:spTgt spid="24579">
                                            <p:txEl>
                                              <p:pRg st="1" end="1"/>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24579">
                                            <p:txEl>
                                              <p:pRg st="2" end="2"/>
                                            </p:txEl>
                                          </p:spTgt>
                                        </p:tgtEl>
                                        <p:attrNameLst>
                                          <p:attrName>style.visibility</p:attrName>
                                        </p:attrNameLst>
                                      </p:cBhvr>
                                      <p:to>
                                        <p:strVal val="visible"/>
                                      </p:to>
                                    </p:set>
                                    <p:anim calcmode="lin" valueType="num">
                                      <p:cBhvr>
                                        <p:cTn id="17" dur="500" fill="hold"/>
                                        <p:tgtEl>
                                          <p:spTgt spid="24579">
                                            <p:txEl>
                                              <p:pRg st="2" end="2"/>
                                            </p:txEl>
                                          </p:spTgt>
                                        </p:tgtEl>
                                        <p:attrNameLst>
                                          <p:attrName>ppt_w</p:attrName>
                                        </p:attrNameLst>
                                      </p:cBhvr>
                                      <p:tavLst>
                                        <p:tav tm="0">
                                          <p:val>
                                            <p:fltVal val="0"/>
                                          </p:val>
                                        </p:tav>
                                        <p:tav tm="100000">
                                          <p:val>
                                            <p:strVal val="#ppt_w"/>
                                          </p:val>
                                        </p:tav>
                                      </p:tavLst>
                                    </p:anim>
                                    <p:anim calcmode="lin" valueType="num">
                                      <p:cBhvr>
                                        <p:cTn id="18" dur="500" fill="hold"/>
                                        <p:tgtEl>
                                          <p:spTgt spid="24579">
                                            <p:txEl>
                                              <p:pRg st="2" end="2"/>
                                            </p:txEl>
                                          </p:spTgt>
                                        </p:tgtEl>
                                        <p:attrNameLst>
                                          <p:attrName>ppt_h</p:attrName>
                                        </p:attrNameLst>
                                      </p:cBhvr>
                                      <p:tavLst>
                                        <p:tav tm="0">
                                          <p:val>
                                            <p:fltVal val="0"/>
                                          </p:val>
                                        </p:tav>
                                        <p:tav tm="100000">
                                          <p:val>
                                            <p:strVal val="#ppt_h"/>
                                          </p:val>
                                        </p:tav>
                                      </p:tavLst>
                                    </p:anim>
                                    <p:animEffect transition="in" filter="fade">
                                      <p:cBhvr>
                                        <p:cTn id="19" dur="500"/>
                                        <p:tgtEl>
                                          <p:spTgt spid="24579">
                                            <p:txEl>
                                              <p:pRg st="2" end="2"/>
                                            </p:txEl>
                                          </p:spTgt>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24579">
                                            <p:txEl>
                                              <p:pRg st="3" end="3"/>
                                            </p:txEl>
                                          </p:spTgt>
                                        </p:tgtEl>
                                        <p:attrNameLst>
                                          <p:attrName>style.visibility</p:attrName>
                                        </p:attrNameLst>
                                      </p:cBhvr>
                                      <p:to>
                                        <p:strVal val="visible"/>
                                      </p:to>
                                    </p:set>
                                    <p:anim calcmode="lin" valueType="num">
                                      <p:cBhvr>
                                        <p:cTn id="22" dur="500" fill="hold"/>
                                        <p:tgtEl>
                                          <p:spTgt spid="24579">
                                            <p:txEl>
                                              <p:pRg st="3" end="3"/>
                                            </p:txEl>
                                          </p:spTgt>
                                        </p:tgtEl>
                                        <p:attrNameLst>
                                          <p:attrName>ppt_w</p:attrName>
                                        </p:attrNameLst>
                                      </p:cBhvr>
                                      <p:tavLst>
                                        <p:tav tm="0">
                                          <p:val>
                                            <p:fltVal val="0"/>
                                          </p:val>
                                        </p:tav>
                                        <p:tav tm="100000">
                                          <p:val>
                                            <p:strVal val="#ppt_w"/>
                                          </p:val>
                                        </p:tav>
                                      </p:tavLst>
                                    </p:anim>
                                    <p:anim calcmode="lin" valueType="num">
                                      <p:cBhvr>
                                        <p:cTn id="23" dur="500" fill="hold"/>
                                        <p:tgtEl>
                                          <p:spTgt spid="24579">
                                            <p:txEl>
                                              <p:pRg st="3" end="3"/>
                                            </p:txEl>
                                          </p:spTgt>
                                        </p:tgtEl>
                                        <p:attrNameLst>
                                          <p:attrName>ppt_h</p:attrName>
                                        </p:attrNameLst>
                                      </p:cBhvr>
                                      <p:tavLst>
                                        <p:tav tm="0">
                                          <p:val>
                                            <p:fltVal val="0"/>
                                          </p:val>
                                        </p:tav>
                                        <p:tav tm="100000">
                                          <p:val>
                                            <p:strVal val="#ppt_h"/>
                                          </p:val>
                                        </p:tav>
                                      </p:tavLst>
                                    </p:anim>
                                    <p:animEffect transition="in" filter="fade">
                                      <p:cBhvr>
                                        <p:cTn id="24" dur="500"/>
                                        <p:tgtEl>
                                          <p:spTgt spid="24579">
                                            <p:txEl>
                                              <p:pRg st="3" end="3"/>
                                            </p:txEl>
                                          </p:spTgt>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24579">
                                            <p:txEl>
                                              <p:pRg st="5" end="5"/>
                                            </p:txEl>
                                          </p:spTgt>
                                        </p:tgtEl>
                                        <p:attrNameLst>
                                          <p:attrName>style.visibility</p:attrName>
                                        </p:attrNameLst>
                                      </p:cBhvr>
                                      <p:to>
                                        <p:strVal val="visible"/>
                                      </p:to>
                                    </p:set>
                                    <p:anim calcmode="lin" valueType="num">
                                      <p:cBhvr>
                                        <p:cTn id="34" dur="500" fill="hold"/>
                                        <p:tgtEl>
                                          <p:spTgt spid="24579">
                                            <p:txEl>
                                              <p:pRg st="5" end="5"/>
                                            </p:txEl>
                                          </p:spTgt>
                                        </p:tgtEl>
                                        <p:attrNameLst>
                                          <p:attrName>ppt_w</p:attrName>
                                        </p:attrNameLst>
                                      </p:cBhvr>
                                      <p:tavLst>
                                        <p:tav tm="0">
                                          <p:val>
                                            <p:fltVal val="0"/>
                                          </p:val>
                                        </p:tav>
                                        <p:tav tm="100000">
                                          <p:val>
                                            <p:strVal val="#ppt_w"/>
                                          </p:val>
                                        </p:tav>
                                      </p:tavLst>
                                    </p:anim>
                                    <p:anim calcmode="lin" valueType="num">
                                      <p:cBhvr>
                                        <p:cTn id="35" dur="500" fill="hold"/>
                                        <p:tgtEl>
                                          <p:spTgt spid="24579">
                                            <p:txEl>
                                              <p:pRg st="5" end="5"/>
                                            </p:txEl>
                                          </p:spTgt>
                                        </p:tgtEl>
                                        <p:attrNameLst>
                                          <p:attrName>ppt_h</p:attrName>
                                        </p:attrNameLst>
                                      </p:cBhvr>
                                      <p:tavLst>
                                        <p:tav tm="0">
                                          <p:val>
                                            <p:fltVal val="0"/>
                                          </p:val>
                                        </p:tav>
                                        <p:tav tm="100000">
                                          <p:val>
                                            <p:strVal val="#ppt_h"/>
                                          </p:val>
                                        </p:tav>
                                      </p:tavLst>
                                    </p:anim>
                                    <p:animEffect transition="in" filter="fade">
                                      <p:cBhvr>
                                        <p:cTn id="36" dur="500"/>
                                        <p:tgtEl>
                                          <p:spTgt spid="24579">
                                            <p:txEl>
                                              <p:pRg st="5" end="5"/>
                                            </p:txEl>
                                          </p:spTgt>
                                        </p:tgtEl>
                                      </p:cBhvr>
                                    </p:animEffect>
                                  </p:childTnLst>
                                </p:cTn>
                              </p:par>
                              <p:par>
                                <p:cTn id="37" presetID="53" presetClass="entr" presetSubtype="0" fill="hold" grpId="0" nodeType="withEffect">
                                  <p:stCondLst>
                                    <p:cond delay="0"/>
                                  </p:stCondLst>
                                  <p:childTnLst>
                                    <p:set>
                                      <p:cBhvr>
                                        <p:cTn id="38" dur="1" fill="hold">
                                          <p:stCondLst>
                                            <p:cond delay="0"/>
                                          </p:stCondLst>
                                        </p:cTn>
                                        <p:tgtEl>
                                          <p:spTgt spid="24579">
                                            <p:txEl>
                                              <p:pRg st="6" end="6"/>
                                            </p:txEl>
                                          </p:spTgt>
                                        </p:tgtEl>
                                        <p:attrNameLst>
                                          <p:attrName>style.visibility</p:attrName>
                                        </p:attrNameLst>
                                      </p:cBhvr>
                                      <p:to>
                                        <p:strVal val="visible"/>
                                      </p:to>
                                    </p:set>
                                    <p:anim calcmode="lin" valueType="num">
                                      <p:cBhvr>
                                        <p:cTn id="39" dur="500" fill="hold"/>
                                        <p:tgtEl>
                                          <p:spTgt spid="24579">
                                            <p:txEl>
                                              <p:pRg st="6" end="6"/>
                                            </p:txEl>
                                          </p:spTgt>
                                        </p:tgtEl>
                                        <p:attrNameLst>
                                          <p:attrName>ppt_w</p:attrName>
                                        </p:attrNameLst>
                                      </p:cBhvr>
                                      <p:tavLst>
                                        <p:tav tm="0">
                                          <p:val>
                                            <p:fltVal val="0"/>
                                          </p:val>
                                        </p:tav>
                                        <p:tav tm="100000">
                                          <p:val>
                                            <p:strVal val="#ppt_w"/>
                                          </p:val>
                                        </p:tav>
                                      </p:tavLst>
                                    </p:anim>
                                    <p:anim calcmode="lin" valueType="num">
                                      <p:cBhvr>
                                        <p:cTn id="40" dur="500" fill="hold"/>
                                        <p:tgtEl>
                                          <p:spTgt spid="24579">
                                            <p:txEl>
                                              <p:pRg st="6" end="6"/>
                                            </p:txEl>
                                          </p:spTgt>
                                        </p:tgtEl>
                                        <p:attrNameLst>
                                          <p:attrName>ppt_h</p:attrName>
                                        </p:attrNameLst>
                                      </p:cBhvr>
                                      <p:tavLst>
                                        <p:tav tm="0">
                                          <p:val>
                                            <p:fltVal val="0"/>
                                          </p:val>
                                        </p:tav>
                                        <p:tav tm="100000">
                                          <p:val>
                                            <p:strVal val="#ppt_h"/>
                                          </p:val>
                                        </p:tav>
                                      </p:tavLst>
                                    </p:anim>
                                    <p:animEffect transition="in" filter="fade">
                                      <p:cBhvr>
                                        <p:cTn id="41" dur="500"/>
                                        <p:tgtEl>
                                          <p:spTgt spid="24579">
                                            <p:txEl>
                                              <p:pRg st="6" end="6"/>
                                            </p:txEl>
                                          </p:spTgt>
                                        </p:tgtEl>
                                      </p:cBhvr>
                                    </p:animEffect>
                                  </p:childTnLst>
                                </p:cTn>
                              </p:par>
                              <p:par>
                                <p:cTn id="42" presetID="53" presetClass="entr" presetSubtype="0" fill="hold" grpId="0" nodeType="withEffect">
                                  <p:stCondLst>
                                    <p:cond delay="0"/>
                                  </p:stCondLst>
                                  <p:childTnLst>
                                    <p:set>
                                      <p:cBhvr>
                                        <p:cTn id="43" dur="1" fill="hold">
                                          <p:stCondLst>
                                            <p:cond delay="0"/>
                                          </p:stCondLst>
                                        </p:cTn>
                                        <p:tgtEl>
                                          <p:spTgt spid="24579">
                                            <p:txEl>
                                              <p:pRg st="7" end="7"/>
                                            </p:txEl>
                                          </p:spTgt>
                                        </p:tgtEl>
                                        <p:attrNameLst>
                                          <p:attrName>style.visibility</p:attrName>
                                        </p:attrNameLst>
                                      </p:cBhvr>
                                      <p:to>
                                        <p:strVal val="visible"/>
                                      </p:to>
                                    </p:set>
                                    <p:anim calcmode="lin" valueType="num">
                                      <p:cBhvr>
                                        <p:cTn id="44" dur="500" fill="hold"/>
                                        <p:tgtEl>
                                          <p:spTgt spid="24579">
                                            <p:txEl>
                                              <p:pRg st="7" end="7"/>
                                            </p:txEl>
                                          </p:spTgt>
                                        </p:tgtEl>
                                        <p:attrNameLst>
                                          <p:attrName>ppt_w</p:attrName>
                                        </p:attrNameLst>
                                      </p:cBhvr>
                                      <p:tavLst>
                                        <p:tav tm="0">
                                          <p:val>
                                            <p:fltVal val="0"/>
                                          </p:val>
                                        </p:tav>
                                        <p:tav tm="100000">
                                          <p:val>
                                            <p:strVal val="#ppt_w"/>
                                          </p:val>
                                        </p:tav>
                                      </p:tavLst>
                                    </p:anim>
                                    <p:anim calcmode="lin" valueType="num">
                                      <p:cBhvr>
                                        <p:cTn id="45" dur="500" fill="hold"/>
                                        <p:tgtEl>
                                          <p:spTgt spid="24579">
                                            <p:txEl>
                                              <p:pRg st="7" end="7"/>
                                            </p:txEl>
                                          </p:spTgt>
                                        </p:tgtEl>
                                        <p:attrNameLst>
                                          <p:attrName>ppt_h</p:attrName>
                                        </p:attrNameLst>
                                      </p:cBhvr>
                                      <p:tavLst>
                                        <p:tav tm="0">
                                          <p:val>
                                            <p:fltVal val="0"/>
                                          </p:val>
                                        </p:tav>
                                        <p:tav tm="100000">
                                          <p:val>
                                            <p:strVal val="#ppt_h"/>
                                          </p:val>
                                        </p:tav>
                                      </p:tavLst>
                                    </p:anim>
                                    <p:animEffect transition="in" filter="fade">
                                      <p:cBhvr>
                                        <p:cTn id="46" dur="500"/>
                                        <p:tgtEl>
                                          <p:spTgt spid="24579">
                                            <p:txEl>
                                              <p:pRg st="7" end="7"/>
                                            </p:txEl>
                                          </p:spTgt>
                                        </p:tgtEl>
                                      </p:cBhvr>
                                    </p:animEffect>
                                  </p:childTnLst>
                                </p:cTn>
                              </p:par>
                              <p:par>
                                <p:cTn id="47" presetID="53" presetClass="entr" presetSubtype="0" fill="hold" grpId="0" nodeType="withEffect">
                                  <p:stCondLst>
                                    <p:cond delay="0"/>
                                  </p:stCondLst>
                                  <p:childTnLst>
                                    <p:set>
                                      <p:cBhvr>
                                        <p:cTn id="48" dur="1" fill="hold">
                                          <p:stCondLst>
                                            <p:cond delay="0"/>
                                          </p:stCondLst>
                                        </p:cTn>
                                        <p:tgtEl>
                                          <p:spTgt spid="24579">
                                            <p:txEl>
                                              <p:pRg st="8" end="8"/>
                                            </p:txEl>
                                          </p:spTgt>
                                        </p:tgtEl>
                                        <p:attrNameLst>
                                          <p:attrName>style.visibility</p:attrName>
                                        </p:attrNameLst>
                                      </p:cBhvr>
                                      <p:to>
                                        <p:strVal val="visible"/>
                                      </p:to>
                                    </p:set>
                                    <p:anim calcmode="lin" valueType="num">
                                      <p:cBhvr>
                                        <p:cTn id="49" dur="500" fill="hold"/>
                                        <p:tgtEl>
                                          <p:spTgt spid="24579">
                                            <p:txEl>
                                              <p:pRg st="8" end="8"/>
                                            </p:txEl>
                                          </p:spTgt>
                                        </p:tgtEl>
                                        <p:attrNameLst>
                                          <p:attrName>ppt_w</p:attrName>
                                        </p:attrNameLst>
                                      </p:cBhvr>
                                      <p:tavLst>
                                        <p:tav tm="0">
                                          <p:val>
                                            <p:fltVal val="0"/>
                                          </p:val>
                                        </p:tav>
                                        <p:tav tm="100000">
                                          <p:val>
                                            <p:strVal val="#ppt_w"/>
                                          </p:val>
                                        </p:tav>
                                      </p:tavLst>
                                    </p:anim>
                                    <p:anim calcmode="lin" valueType="num">
                                      <p:cBhvr>
                                        <p:cTn id="50" dur="500" fill="hold"/>
                                        <p:tgtEl>
                                          <p:spTgt spid="24579">
                                            <p:txEl>
                                              <p:pRg st="8" end="8"/>
                                            </p:txEl>
                                          </p:spTgt>
                                        </p:tgtEl>
                                        <p:attrNameLst>
                                          <p:attrName>ppt_h</p:attrName>
                                        </p:attrNameLst>
                                      </p:cBhvr>
                                      <p:tavLst>
                                        <p:tav tm="0">
                                          <p:val>
                                            <p:fltVal val="0"/>
                                          </p:val>
                                        </p:tav>
                                        <p:tav tm="100000">
                                          <p:val>
                                            <p:strVal val="#ppt_h"/>
                                          </p:val>
                                        </p:tav>
                                      </p:tavLst>
                                    </p:anim>
                                    <p:animEffect transition="in" filter="fade">
                                      <p:cBhvr>
                                        <p:cTn id="51" dur="500"/>
                                        <p:tgtEl>
                                          <p:spTgt spid="24579">
                                            <p:txEl>
                                              <p:pRg st="8" end="8"/>
                                            </p:txEl>
                                          </p:spTgt>
                                        </p:tgtEl>
                                      </p:cBhvr>
                                    </p:animEffect>
                                  </p:childTnLst>
                                </p:cTn>
                              </p:par>
                              <p:par>
                                <p:cTn id="52" presetID="53" presetClass="entr" presetSubtype="0" fill="hold" grpId="0" nodeType="withEffect">
                                  <p:stCondLst>
                                    <p:cond delay="0"/>
                                  </p:stCondLst>
                                  <p:childTnLst>
                                    <p:set>
                                      <p:cBhvr>
                                        <p:cTn id="53" dur="1" fill="hold">
                                          <p:stCondLst>
                                            <p:cond delay="0"/>
                                          </p:stCondLst>
                                        </p:cTn>
                                        <p:tgtEl>
                                          <p:spTgt spid="5"/>
                                        </p:tgtEl>
                                        <p:attrNameLst>
                                          <p:attrName>style.visibility</p:attrName>
                                        </p:attrNameLst>
                                      </p:cBhvr>
                                      <p:to>
                                        <p:strVal val="visible"/>
                                      </p:to>
                                    </p:set>
                                    <p:anim calcmode="lin" valueType="num">
                                      <p:cBhvr>
                                        <p:cTn id="54" dur="500" fill="hold"/>
                                        <p:tgtEl>
                                          <p:spTgt spid="5"/>
                                        </p:tgtEl>
                                        <p:attrNameLst>
                                          <p:attrName>ppt_w</p:attrName>
                                        </p:attrNameLst>
                                      </p:cBhvr>
                                      <p:tavLst>
                                        <p:tav tm="0">
                                          <p:val>
                                            <p:fltVal val="0"/>
                                          </p:val>
                                        </p:tav>
                                        <p:tav tm="100000">
                                          <p:val>
                                            <p:strVal val="#ppt_w"/>
                                          </p:val>
                                        </p:tav>
                                      </p:tavLst>
                                    </p:anim>
                                    <p:anim calcmode="lin" valueType="num">
                                      <p:cBhvr>
                                        <p:cTn id="55" dur="500" fill="hold"/>
                                        <p:tgtEl>
                                          <p:spTgt spid="5"/>
                                        </p:tgtEl>
                                        <p:attrNameLst>
                                          <p:attrName>ppt_h</p:attrName>
                                        </p:attrNameLst>
                                      </p:cBhvr>
                                      <p:tavLst>
                                        <p:tav tm="0">
                                          <p:val>
                                            <p:fltVal val="0"/>
                                          </p:val>
                                        </p:tav>
                                        <p:tav tm="100000">
                                          <p:val>
                                            <p:strVal val="#ppt_h"/>
                                          </p:val>
                                        </p:tav>
                                      </p:tavLst>
                                    </p:anim>
                                    <p:animEffect transition="in" filter="fade">
                                      <p:cBhvr>
                                        <p:cTn id="5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build="p"/>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p:cNvSpPr>
          <p:nvPr>
            <p:ph type="title"/>
            <p:custDataLst>
              <p:tags r:id="rId1"/>
            </p:custDataLst>
          </p:nvPr>
        </p:nvSpPr>
        <p:spPr bwMode="auto">
          <a:xfrm>
            <a:off x="467544" y="1772816"/>
            <a:ext cx="8136904" cy="3996159"/>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Qu’en est-il des effets du mélange avec l’alcool?</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77688" y="155448"/>
            <a:ext cx="8686800" cy="1252728"/>
          </a:xfrm>
        </p:spPr>
        <p:txBody>
          <a:bodyPr>
            <a:normAutofit/>
          </a:bodyPr>
          <a:lstStyle/>
          <a:p>
            <a:pPr eaLnBrk="1" fontAlgn="auto" hangingPunct="1">
              <a:spcAft>
                <a:spcPts val="0"/>
              </a:spcAft>
              <a:defRPr/>
            </a:pPr>
            <a:r>
              <a:rPr lang="fr-CA" dirty="0" smtClean="0"/>
              <a:t>Risques liés au mélange avec l’alcool</a:t>
            </a:r>
            <a:endParaRPr lang="fr-CA" dirty="0"/>
          </a:p>
        </p:txBody>
      </p:sp>
      <p:sp>
        <p:nvSpPr>
          <p:cNvPr id="29699" name="Espace réservé du contenu 2"/>
          <p:cNvSpPr>
            <a:spLocks noGrp="1"/>
          </p:cNvSpPr>
          <p:nvPr>
            <p:ph idx="1"/>
            <p:custDataLst>
              <p:tags r:id="rId2"/>
            </p:custDataLst>
          </p:nvPr>
        </p:nvSpPr>
        <p:spPr>
          <a:xfrm>
            <a:off x="323527" y="1556793"/>
            <a:ext cx="8496945" cy="5112296"/>
          </a:xfrm>
        </p:spPr>
        <p:txBody>
          <a:bodyPr lIns="108000" tIns="144000" rIns="144000" bIns="108000"/>
          <a:lstStyle/>
          <a:p>
            <a:pPr eaLnBrk="1" hangingPunct="1">
              <a:lnSpc>
                <a:spcPct val="80000"/>
              </a:lnSpc>
              <a:buFont typeface="Arial" pitchFamily="34" charset="0"/>
              <a:buChar char="•"/>
            </a:pPr>
            <a:r>
              <a:rPr lang="fr-CA" sz="2600" dirty="0" smtClean="0"/>
              <a:t> Mélange avec l’alcool </a:t>
            </a:r>
            <a:r>
              <a:rPr lang="fr-CA" sz="2600" b="1" dirty="0" smtClean="0"/>
              <a:t>déconseillé</a:t>
            </a:r>
            <a:r>
              <a:rPr lang="fr-CA" sz="2600" dirty="0" smtClean="0"/>
              <a:t> par Santé Canada</a:t>
            </a:r>
          </a:p>
          <a:p>
            <a:pPr eaLnBrk="1" hangingPunct="1">
              <a:lnSpc>
                <a:spcPct val="80000"/>
              </a:lnSpc>
              <a:buFont typeface="Arial" pitchFamily="34" charset="0"/>
              <a:buChar char="•"/>
            </a:pPr>
            <a:endParaRPr lang="fr-CA" sz="2000" dirty="0" smtClean="0"/>
          </a:p>
          <a:p>
            <a:pPr eaLnBrk="1" hangingPunct="1">
              <a:lnSpc>
                <a:spcPct val="80000"/>
              </a:lnSpc>
              <a:buFont typeface="Arial" pitchFamily="34" charset="0"/>
              <a:buChar char="•"/>
            </a:pPr>
            <a:r>
              <a:rPr lang="fr-CA" sz="2600" b="1" dirty="0" smtClean="0">
                <a:solidFill>
                  <a:schemeClr val="bg1"/>
                </a:solidFill>
              </a:rPr>
              <a:t> Caféine </a:t>
            </a:r>
            <a:r>
              <a:rPr lang="fr-CA" sz="2600" dirty="0" smtClean="0">
                <a:solidFill>
                  <a:schemeClr val="bg1"/>
                </a:solidFill>
              </a:rPr>
              <a:t>: réduction de la sensation d’ébriété, sans diminution des déficits liés à l’alcool (ex. : coordination motrice, temps de réaction)</a:t>
            </a:r>
          </a:p>
          <a:p>
            <a:pPr eaLnBrk="1" hangingPunct="1">
              <a:lnSpc>
                <a:spcPct val="80000"/>
              </a:lnSpc>
              <a:buFont typeface="Arial" pitchFamily="34" charset="0"/>
              <a:buChar char="•"/>
            </a:pPr>
            <a:endParaRPr lang="fr-CA" sz="2000" dirty="0" smtClean="0"/>
          </a:p>
          <a:p>
            <a:pPr eaLnBrk="1" hangingPunct="1">
              <a:lnSpc>
                <a:spcPct val="80000"/>
              </a:lnSpc>
              <a:buFont typeface="Arial" pitchFamily="34" charset="0"/>
              <a:buChar char="•"/>
            </a:pPr>
            <a:r>
              <a:rPr lang="fr-CA" sz="2600" dirty="0" smtClean="0"/>
              <a:t> </a:t>
            </a:r>
            <a:r>
              <a:rPr lang="fr-CA" sz="2600" dirty="0" smtClean="0">
                <a:solidFill>
                  <a:schemeClr val="bg1"/>
                </a:solidFill>
              </a:rPr>
              <a:t>Association entre la consommation de BE et la quantité d’alcool consommée (+) et l’adoption de comportements risqués (+)</a:t>
            </a:r>
            <a:r>
              <a:rPr lang="fr-CA" sz="2800" dirty="0" smtClean="0">
                <a:solidFill>
                  <a:schemeClr val="bg1"/>
                </a:solidFill>
              </a:rPr>
              <a:t> </a:t>
            </a:r>
          </a:p>
          <a:p>
            <a:pPr lvl="1" eaLnBrk="1" hangingPunct="1">
              <a:lnSpc>
                <a:spcPct val="80000"/>
              </a:lnSpc>
              <a:buClr>
                <a:schemeClr val="accent1">
                  <a:lumMod val="90000"/>
                </a:schemeClr>
              </a:buClr>
              <a:buFont typeface="Wingdings 2" pitchFamily="18" charset="2"/>
              <a:buChar char="á"/>
            </a:pPr>
            <a:r>
              <a:rPr lang="fr-CA" sz="2300" b="1" dirty="0" smtClean="0"/>
              <a:t>pas nécessairement de lien de causalité </a:t>
            </a:r>
            <a:endParaRPr lang="fr-CA" sz="2300" dirty="0" smtClean="0"/>
          </a:p>
          <a:p>
            <a:pPr lvl="2" eaLnBrk="1" hangingPunct="1">
              <a:lnSpc>
                <a:spcPct val="80000"/>
              </a:lnSpc>
            </a:pPr>
            <a:r>
              <a:rPr lang="fr-CA" sz="2000" dirty="0" smtClean="0"/>
              <a:t>les BE seraient particulièrement populaires chez ceux qui consomment davantage d’alcool et de drogues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custDataLst>
              <p:tags r:id="rId1"/>
            </p:custDataLst>
          </p:nvPr>
        </p:nvSpPr>
        <p:spPr bwMode="auto">
          <a:xfrm>
            <a:off x="467544" y="1700808"/>
            <a:ext cx="8136903"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Est-ce que les boissons énergisantes et l’activité physique font bon ménage?</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p:cNvSpPr>
            <a:spLocks noGrp="1"/>
          </p:cNvSpPr>
          <p:nvPr>
            <p:ph type="title"/>
            <p:custDataLst>
              <p:tags r:id="rId1"/>
            </p:custDataLst>
          </p:nvPr>
        </p:nvSpPr>
        <p:spPr>
          <a:xfrm>
            <a:off x="179512" y="155448"/>
            <a:ext cx="8686800" cy="1252728"/>
          </a:xfrm>
        </p:spPr>
        <p:txBody>
          <a:bodyPr>
            <a:normAutofit fontScale="90000"/>
          </a:bodyPr>
          <a:lstStyle/>
          <a:p>
            <a:r>
              <a:rPr lang="fr-CA" sz="4000" dirty="0" smtClean="0"/>
              <a:t>Consommation lors d’activité physique</a:t>
            </a:r>
            <a:endParaRPr lang="fr-CA" sz="4000" dirty="0"/>
          </a:p>
        </p:txBody>
      </p:sp>
      <p:sp>
        <p:nvSpPr>
          <p:cNvPr id="3" name="Espace réservé du contenu 2"/>
          <p:cNvSpPr>
            <a:spLocks noGrp="1"/>
          </p:cNvSpPr>
          <p:nvPr>
            <p:ph idx="1"/>
            <p:custDataLst>
              <p:tags r:id="rId2"/>
            </p:custDataLst>
          </p:nvPr>
        </p:nvSpPr>
        <p:spPr>
          <a:xfrm>
            <a:off x="457200" y="1600200"/>
            <a:ext cx="8229600" cy="4709120"/>
          </a:xfrm>
        </p:spPr>
        <p:txBody>
          <a:bodyPr>
            <a:normAutofit/>
          </a:bodyPr>
          <a:lstStyle/>
          <a:p>
            <a:r>
              <a:rPr lang="fr-CA" sz="2600" dirty="0" smtClean="0"/>
              <a:t>Ne pas confondre les </a:t>
            </a:r>
            <a:r>
              <a:rPr lang="fr-CA" sz="2600" dirty="0" smtClean="0">
                <a:solidFill>
                  <a:schemeClr val="bg1"/>
                </a:solidFill>
              </a:rPr>
              <a:t>boissons énergisantes </a:t>
            </a:r>
            <a:r>
              <a:rPr lang="fr-CA" sz="2600" dirty="0" smtClean="0"/>
              <a:t>avec </a:t>
            </a:r>
            <a:r>
              <a:rPr lang="fr-CA" sz="2600" dirty="0" smtClean="0">
                <a:solidFill>
                  <a:schemeClr val="bg1"/>
                </a:solidFill>
              </a:rPr>
              <a:t>boissons pour sportifs</a:t>
            </a:r>
            <a:r>
              <a:rPr lang="fr-CA" sz="2400" dirty="0" smtClean="0">
                <a:solidFill>
                  <a:schemeClr val="bg1"/>
                </a:solidFill>
              </a:rPr>
              <a:t> </a:t>
            </a:r>
            <a:r>
              <a:rPr lang="fr-CA" sz="2400" dirty="0" smtClean="0"/>
              <a:t>ou boissons énergétiques </a:t>
            </a:r>
            <a:r>
              <a:rPr lang="fr-CA" sz="2000" dirty="0" smtClean="0"/>
              <a:t>(ex. : </a:t>
            </a:r>
            <a:r>
              <a:rPr lang="fr-CA" sz="2000" dirty="0" err="1" smtClean="0"/>
              <a:t>Gatorade</a:t>
            </a:r>
            <a:r>
              <a:rPr lang="fr-CA" sz="2000" dirty="0" smtClean="0"/>
              <a:t>®, </a:t>
            </a:r>
            <a:r>
              <a:rPr lang="fr-CA" sz="2000" dirty="0" err="1" smtClean="0"/>
              <a:t>Powerade</a:t>
            </a:r>
            <a:r>
              <a:rPr lang="fr-CA" sz="2000" dirty="0" smtClean="0"/>
              <a:t>®) </a:t>
            </a:r>
            <a:endParaRPr lang="fr-CA" sz="2400" dirty="0" smtClean="0"/>
          </a:p>
          <a:p>
            <a:endParaRPr lang="fr-CA" sz="2400" dirty="0" smtClean="0"/>
          </a:p>
          <a:p>
            <a:r>
              <a:rPr lang="fr-CA" sz="2400" dirty="0" smtClean="0"/>
              <a:t>Boissons pour sportifs : </a:t>
            </a:r>
            <a:r>
              <a:rPr lang="fr-CA" sz="2400" dirty="0" smtClean="0">
                <a:solidFill>
                  <a:schemeClr val="bg1"/>
                </a:solidFill>
              </a:rPr>
              <a:t>formulées pour répondre aux besoins physiologiques liés à la pratique d’activité physique prolongée</a:t>
            </a:r>
          </a:p>
          <a:p>
            <a:pPr lvl="1"/>
            <a:r>
              <a:rPr lang="fr-CA" sz="2000" dirty="0" smtClean="0"/>
              <a:t>pas de caféine ou autres ingrédients aux effets stimulants</a:t>
            </a:r>
          </a:p>
          <a:p>
            <a:pPr lvl="1"/>
            <a:r>
              <a:rPr lang="fr-CA" sz="2000" dirty="0" smtClean="0"/>
              <a:t>non gazéifiées</a:t>
            </a:r>
          </a:p>
          <a:p>
            <a:pPr lvl="1"/>
            <a:r>
              <a:rPr lang="fr-CA" sz="2000" dirty="0" smtClean="0"/>
              <a:t>concentration en sucre moins élevée que les boissons énergisantes</a:t>
            </a:r>
          </a:p>
          <a:p>
            <a:pPr lvl="1"/>
            <a:r>
              <a:rPr lang="fr-CA" sz="2000" dirty="0" smtClean="0"/>
              <a:t>présence de sels minéraux (sodium, potassium, chlore)</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p:cNvSpPr>
            <a:spLocks noGrp="1" noChangeArrowheads="1"/>
          </p:cNvSpPr>
          <p:nvPr>
            <p:ph type="title"/>
            <p:custDataLst>
              <p:tags r:id="rId1"/>
            </p:custDataLst>
          </p:nvPr>
        </p:nvSpPr>
        <p:spPr/>
        <p:txBody>
          <a:bodyPr>
            <a:noAutofit/>
          </a:bodyPr>
          <a:lstStyle/>
          <a:p>
            <a:pPr eaLnBrk="1" hangingPunct="1">
              <a:defRPr/>
            </a:pPr>
            <a:r>
              <a:rPr lang="fr-CA" dirty="0" smtClean="0"/>
              <a:t>Impact de la consommation lors d’activités physiques</a:t>
            </a:r>
          </a:p>
        </p:txBody>
      </p:sp>
      <p:sp>
        <p:nvSpPr>
          <p:cNvPr id="31747" name="Rectangle 3"/>
          <p:cNvSpPr>
            <a:spLocks noGrp="1" noChangeArrowheads="1"/>
          </p:cNvSpPr>
          <p:nvPr>
            <p:ph idx="1"/>
            <p:custDataLst>
              <p:tags r:id="rId2"/>
            </p:custDataLst>
          </p:nvPr>
        </p:nvSpPr>
        <p:spPr>
          <a:xfrm>
            <a:off x="457200" y="1600200"/>
            <a:ext cx="8362950" cy="5068888"/>
          </a:xfrm>
        </p:spPr>
        <p:txBody>
          <a:bodyPr/>
          <a:lstStyle/>
          <a:p>
            <a:pPr eaLnBrk="1" hangingPunct="1"/>
            <a:r>
              <a:rPr lang="fr-CA" sz="2800" dirty="0" smtClean="0"/>
              <a:t>Effets sur la performance sportive : </a:t>
            </a:r>
          </a:p>
          <a:p>
            <a:pPr lvl="1" eaLnBrk="1" hangingPunct="1">
              <a:lnSpc>
                <a:spcPct val="90000"/>
              </a:lnSpc>
              <a:spcAft>
                <a:spcPts val="600"/>
              </a:spcAft>
            </a:pPr>
            <a:r>
              <a:rPr lang="fr-CA" sz="2400" dirty="0" smtClean="0"/>
              <a:t>étude sur petits échantillons de sujet hautement entraînés</a:t>
            </a:r>
          </a:p>
          <a:p>
            <a:pPr lvl="1" eaLnBrk="1" hangingPunct="1">
              <a:lnSpc>
                <a:spcPct val="90000"/>
              </a:lnSpc>
              <a:spcAft>
                <a:spcPts val="600"/>
              </a:spcAft>
            </a:pPr>
            <a:r>
              <a:rPr lang="fr-CA" sz="2400" dirty="0" smtClean="0"/>
              <a:t>résultats non concluants </a:t>
            </a:r>
            <a:r>
              <a:rPr lang="fr-CA" sz="2000" dirty="0" smtClean="0"/>
              <a:t>(effet positif vs absence d’effet)</a:t>
            </a:r>
            <a:endParaRPr lang="fr-CA" sz="2400" dirty="0" smtClean="0"/>
          </a:p>
          <a:p>
            <a:pPr lvl="1" eaLnBrk="1" hangingPunct="1">
              <a:lnSpc>
                <a:spcPct val="90000"/>
              </a:lnSpc>
              <a:spcAft>
                <a:spcPts val="600"/>
              </a:spcAft>
            </a:pPr>
            <a:r>
              <a:rPr lang="fr-CA" sz="2400" dirty="0" smtClean="0"/>
              <a:t>effets positifs sur la performance : principalement attribuable à la caféine</a:t>
            </a:r>
          </a:p>
          <a:p>
            <a:pPr eaLnBrk="1" hangingPunct="1">
              <a:lnSpc>
                <a:spcPct val="110000"/>
              </a:lnSpc>
            </a:pPr>
            <a:r>
              <a:rPr lang="fr-CA" sz="2800" dirty="0" smtClean="0"/>
              <a:t>Effets indésirables : </a:t>
            </a:r>
          </a:p>
          <a:p>
            <a:pPr lvl="1" eaLnBrk="1" hangingPunct="1">
              <a:spcAft>
                <a:spcPts val="600"/>
              </a:spcAft>
            </a:pPr>
            <a:r>
              <a:rPr lang="fr-CA" sz="2400" dirty="0" smtClean="0"/>
              <a:t>[glucides] élevée, caféine, gazéification</a:t>
            </a:r>
          </a:p>
          <a:p>
            <a:pPr lvl="2" eaLnBrk="1" hangingPunct="1">
              <a:spcAft>
                <a:spcPts val="600"/>
              </a:spcAft>
              <a:buFont typeface="Wingdings" pitchFamily="2" charset="2"/>
              <a:buChar char="Ø"/>
            </a:pPr>
            <a:r>
              <a:rPr lang="fr-CA" dirty="0" smtClean="0"/>
              <a:t> </a:t>
            </a:r>
            <a:r>
              <a:rPr lang="fr-CA" sz="2400" dirty="0" smtClean="0"/>
              <a:t>obstacle à la réhydratation</a:t>
            </a:r>
          </a:p>
          <a:p>
            <a:pPr lvl="2" eaLnBrk="1" hangingPunct="1">
              <a:spcAft>
                <a:spcPts val="600"/>
              </a:spcAft>
              <a:buFont typeface="Wingdings" pitchFamily="2" charset="2"/>
              <a:buChar char="Ø"/>
            </a:pPr>
            <a:r>
              <a:rPr lang="fr-CA" sz="2400" dirty="0" smtClean="0"/>
              <a:t> troubles gastro-intestinaux</a:t>
            </a:r>
          </a:p>
          <a:p>
            <a:pPr lvl="2" eaLnBrk="1" hangingPunct="1">
              <a:spcAft>
                <a:spcPts val="600"/>
              </a:spcAft>
              <a:buFont typeface="Wingdings" pitchFamily="2" charset="2"/>
              <a:buChar char="Ø"/>
            </a:pPr>
            <a:r>
              <a:rPr lang="fr-CA" sz="2400" dirty="0" smtClean="0"/>
              <a:t> risques de problèmes cardiaques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p:cNvSpPr>
          <p:nvPr>
            <p:ph type="title"/>
            <p:custDataLst>
              <p:tags r:id="rId1"/>
            </p:custDataLst>
          </p:nvPr>
        </p:nvSpPr>
        <p:spPr bwMode="auto">
          <a:xfrm>
            <a:off x="539552" y="1628800"/>
            <a:ext cx="8026151"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Quels sont les impacts liés au contenu en sucre des boissons énergisantes?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55448"/>
            <a:ext cx="8363272" cy="1252728"/>
          </a:xfrm>
        </p:spPr>
        <p:txBody>
          <a:bodyPr>
            <a:normAutofit fontScale="90000"/>
          </a:bodyPr>
          <a:lstStyle/>
          <a:p>
            <a:pPr eaLnBrk="1" hangingPunct="1">
              <a:defRPr/>
            </a:pPr>
            <a:r>
              <a:rPr lang="fr-CA" sz="4200" dirty="0" smtClean="0"/>
              <a:t>Impacts sur le poids et la santé dentaire</a:t>
            </a:r>
            <a:endParaRPr lang="fr-CA" sz="4200" dirty="0"/>
          </a:p>
        </p:txBody>
      </p:sp>
      <p:sp>
        <p:nvSpPr>
          <p:cNvPr id="33795" name="Espace réservé du contenu 2"/>
          <p:cNvSpPr>
            <a:spLocks noGrp="1"/>
          </p:cNvSpPr>
          <p:nvPr>
            <p:ph idx="1"/>
            <p:custDataLst>
              <p:tags r:id="rId2"/>
            </p:custDataLst>
          </p:nvPr>
        </p:nvSpPr>
        <p:spPr>
          <a:xfrm>
            <a:off x="457200" y="1774825"/>
            <a:ext cx="8229600" cy="4462463"/>
          </a:xfrm>
        </p:spPr>
        <p:txBody>
          <a:bodyPr/>
          <a:lstStyle/>
          <a:p>
            <a:pPr eaLnBrk="1" hangingPunct="1"/>
            <a:r>
              <a:rPr lang="fr-CA" sz="2800" b="1" dirty="0" smtClean="0"/>
              <a:t>Teneur</a:t>
            </a:r>
            <a:r>
              <a:rPr lang="fr-CA" sz="2800" dirty="0" smtClean="0"/>
              <a:t> en sucre des boissons énergisantes</a:t>
            </a:r>
          </a:p>
          <a:p>
            <a:pPr lvl="1" eaLnBrk="1" hangingPunct="1"/>
            <a:r>
              <a:rPr lang="fr-CA" sz="2400" dirty="0" smtClean="0"/>
              <a:t>comparable aux autres boissons sucrées </a:t>
            </a:r>
          </a:p>
          <a:p>
            <a:pPr lvl="1" eaLnBrk="1" hangingPunct="1"/>
            <a:r>
              <a:rPr lang="fr-CA" sz="2400" dirty="0" smtClean="0"/>
              <a:t>gros formats</a:t>
            </a:r>
          </a:p>
          <a:p>
            <a:pPr lvl="1" eaLnBrk="1" hangingPunct="1"/>
            <a:endParaRPr lang="fr-CA" sz="2000" dirty="0" smtClean="0"/>
          </a:p>
          <a:p>
            <a:pPr eaLnBrk="1" hangingPunct="1"/>
            <a:r>
              <a:rPr lang="fr-CA" sz="2800" b="1" dirty="0" smtClean="0"/>
              <a:t>Consommation régulière </a:t>
            </a:r>
            <a:r>
              <a:rPr lang="fr-CA" sz="2800" dirty="0" smtClean="0"/>
              <a:t>de boissons sucrées </a:t>
            </a:r>
          </a:p>
          <a:p>
            <a:pPr lvl="1" eaLnBrk="1" hangingPunct="1"/>
            <a:r>
              <a:rPr lang="fr-CA" sz="2400" dirty="0" smtClean="0"/>
              <a:t>remplacement d’autres boissons (ex. </a:t>
            </a:r>
            <a:r>
              <a:rPr lang="fr-CA" sz="2400" dirty="0" smtClean="0"/>
              <a:t>: eau</a:t>
            </a:r>
            <a:r>
              <a:rPr lang="fr-CA" sz="2400" dirty="0" smtClean="0"/>
              <a:t>, lait)</a:t>
            </a:r>
          </a:p>
          <a:p>
            <a:pPr lvl="1" eaLnBrk="1" hangingPunct="1"/>
            <a:r>
              <a:rPr lang="fr-CA" sz="2400" dirty="0" smtClean="0"/>
              <a:t>excès de poids</a:t>
            </a:r>
          </a:p>
          <a:p>
            <a:pPr lvl="1" eaLnBrk="1" hangingPunct="1"/>
            <a:r>
              <a:rPr lang="fr-CA" sz="2400" dirty="0" smtClean="0"/>
              <a:t>carie dentaire </a:t>
            </a:r>
          </a:p>
          <a:p>
            <a:pPr lvl="1" eaLnBrk="1" hangingPunct="1"/>
            <a:r>
              <a:rPr lang="fr-CA" sz="2400" dirty="0" smtClean="0"/>
              <a:t>érosion dentaire (pH acide boissons énergisantes : ++)</a:t>
            </a:r>
          </a:p>
          <a:p>
            <a:pPr lvl="1" eaLnBrk="1" hangingPunct="1"/>
            <a:endParaRPr lang="fr-CA" sz="2600" dirty="0" smtClean="0"/>
          </a:p>
          <a:p>
            <a:pPr lvl="1" eaLnBrk="1" hangingPunct="1"/>
            <a:endParaRPr lang="fr-CA" sz="2600"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p:cNvSpPr>
          <p:nvPr>
            <p:ph type="title"/>
            <p:custDataLst>
              <p:tags r:id="rId1"/>
            </p:custDataLst>
          </p:nvPr>
        </p:nvSpPr>
        <p:spPr bwMode="auto">
          <a:xfrm>
            <a:off x="467544" y="1628800"/>
            <a:ext cx="8208912" cy="4140175"/>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Les pratiques de mise en marché des boissons énergisantes favorisent-elles un usage sécuritaire?</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custDataLst>
              <p:tags r:id="rId1"/>
            </p:custDataLst>
          </p:nvPr>
        </p:nvSpPr>
        <p:spPr>
          <a:xfrm>
            <a:off x="395536" y="155448"/>
            <a:ext cx="8640960" cy="1252728"/>
          </a:xfrm>
        </p:spPr>
        <p:txBody>
          <a:bodyPr/>
          <a:lstStyle/>
          <a:p>
            <a:pPr eaLnBrk="1" fontAlgn="auto" hangingPunct="1">
              <a:spcAft>
                <a:spcPts val="0"/>
              </a:spcAft>
              <a:defRPr/>
            </a:pPr>
            <a:r>
              <a:rPr lang="fr-CA" sz="4200" dirty="0" smtClean="0"/>
              <a:t>Modalités de mise en marché</a:t>
            </a:r>
            <a:endParaRPr lang="fr-CA" sz="4000" b="0" dirty="0"/>
          </a:p>
        </p:txBody>
      </p:sp>
      <p:sp>
        <p:nvSpPr>
          <p:cNvPr id="48129" name="Espace réservé du contenu 2"/>
          <p:cNvSpPr>
            <a:spLocks noGrp="1"/>
          </p:cNvSpPr>
          <p:nvPr>
            <p:ph idx="1"/>
            <p:custDataLst>
              <p:tags r:id="rId2"/>
            </p:custDataLst>
          </p:nvPr>
        </p:nvSpPr>
        <p:spPr>
          <a:xfrm>
            <a:off x="250825" y="1557338"/>
            <a:ext cx="8713788" cy="5111750"/>
          </a:xfrm>
        </p:spPr>
        <p:txBody>
          <a:bodyPr>
            <a:normAutofit/>
          </a:bodyPr>
          <a:lstStyle/>
          <a:p>
            <a:pPr eaLnBrk="1" hangingPunct="1">
              <a:defRPr/>
            </a:pPr>
            <a:r>
              <a:rPr lang="fr-CA" sz="2600" dirty="0" smtClean="0"/>
              <a:t>Mise en marché parmi les </a:t>
            </a:r>
            <a:r>
              <a:rPr lang="fr-CA" sz="2600" b="1" dirty="0" smtClean="0"/>
              <a:t>produits alimentaires </a:t>
            </a:r>
            <a:r>
              <a:rPr lang="fr-CA" sz="2600" dirty="0" smtClean="0"/>
              <a:t>malgré la présence de mises en garde</a:t>
            </a:r>
            <a:endParaRPr lang="fr-CA" sz="2600" b="1" dirty="0" smtClean="0"/>
          </a:p>
          <a:p>
            <a:pPr lvl="1" eaLnBrk="1" hangingPunct="1">
              <a:defRPr/>
            </a:pPr>
            <a:r>
              <a:rPr lang="fr-CA" sz="2400" dirty="0" smtClean="0"/>
              <a:t>forme : boisson gazeuse sucrée, saveurs variées</a:t>
            </a:r>
            <a:endParaRPr lang="fr-CA" sz="2400" dirty="0" smtClean="0">
              <a:solidFill>
                <a:srgbClr val="92D050"/>
              </a:solidFill>
            </a:endParaRPr>
          </a:p>
          <a:p>
            <a:pPr lvl="1" eaLnBrk="1" hangingPunct="1">
              <a:defRPr/>
            </a:pPr>
            <a:r>
              <a:rPr lang="fr-CA" sz="2400" dirty="0" smtClean="0"/>
              <a:t>lieux de vente : dépanneurs, épiceries, distributrices, etc.</a:t>
            </a:r>
          </a:p>
          <a:p>
            <a:pPr lvl="1" eaLnBrk="1" hangingPunct="1">
              <a:defRPr/>
            </a:pPr>
            <a:endParaRPr lang="fr-CA" sz="1200" dirty="0" smtClean="0"/>
          </a:p>
          <a:p>
            <a:pPr eaLnBrk="1" hangingPunct="1">
              <a:defRPr/>
            </a:pPr>
            <a:r>
              <a:rPr lang="fr-CA" sz="2600" b="1" dirty="0" smtClean="0"/>
              <a:t>Grands</a:t>
            </a:r>
            <a:r>
              <a:rPr lang="fr-CA" sz="2600" dirty="0" smtClean="0"/>
              <a:t> formats individuels </a:t>
            </a:r>
            <a:r>
              <a:rPr lang="fr-CA" sz="2600" b="1" dirty="0" smtClean="0"/>
              <a:t>non refermables </a:t>
            </a:r>
            <a:r>
              <a:rPr lang="fr-CA" sz="2600" dirty="0" smtClean="0"/>
              <a:t>(canette) : consommation au cours d’une même occasion</a:t>
            </a:r>
          </a:p>
          <a:p>
            <a:pPr lvl="2">
              <a:buClr>
                <a:schemeClr val="accent1">
                  <a:lumMod val="90000"/>
                </a:schemeClr>
              </a:buClr>
              <a:buFont typeface="Wingdings" pitchFamily="2" charset="2"/>
              <a:buChar char="Ø"/>
              <a:defRPr/>
            </a:pPr>
            <a:r>
              <a:rPr lang="fr-CA" sz="2400" i="1" dirty="0" smtClean="0"/>
              <a:t>Impression que peut être consommé à volonté sans égard à l’âge et à l’état de santé du consommateur</a:t>
            </a:r>
          </a:p>
          <a:p>
            <a:pPr lvl="2">
              <a:buClr>
                <a:schemeClr val="accent1">
                  <a:lumMod val="90000"/>
                </a:schemeClr>
              </a:buClr>
              <a:buFont typeface="Wingdings" pitchFamily="2" charset="2"/>
              <a:buChar char="Ø"/>
              <a:defRPr/>
            </a:pPr>
            <a:r>
              <a:rPr lang="fr-CA" sz="2400" i="1" dirty="0" smtClean="0"/>
              <a:t>Mises en garde et conditions d’usage (lorsque présentes) pas remarquées ou prises au sérieux</a:t>
            </a:r>
          </a:p>
        </p:txBody>
      </p:sp>
      <p:sp>
        <p:nvSpPr>
          <p:cNvPr id="6" name="Rectangle à coins arrondis 5"/>
          <p:cNvSpPr/>
          <p:nvPr>
            <p:custDataLst>
              <p:tags r:id="rId3"/>
            </p:custDataLst>
          </p:nvPr>
        </p:nvSpPr>
        <p:spPr>
          <a:xfrm>
            <a:off x="539552" y="4581128"/>
            <a:ext cx="8280920" cy="1800053"/>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8129">
                                            <p:txEl>
                                              <p:pRg st="5" end="5"/>
                                            </p:txEl>
                                          </p:spTgt>
                                        </p:tgtEl>
                                        <p:attrNameLst>
                                          <p:attrName>style.visibility</p:attrName>
                                        </p:attrNameLst>
                                      </p:cBhvr>
                                      <p:to>
                                        <p:strVal val="visible"/>
                                      </p:to>
                                    </p:set>
                                    <p:anim calcmode="lin" valueType="num">
                                      <p:cBhvr>
                                        <p:cTn id="7" dur="500" fill="hold"/>
                                        <p:tgtEl>
                                          <p:spTgt spid="48129">
                                            <p:txEl>
                                              <p:pRg st="5" end="5"/>
                                            </p:txEl>
                                          </p:spTgt>
                                        </p:tgtEl>
                                        <p:attrNameLst>
                                          <p:attrName>ppt_w</p:attrName>
                                        </p:attrNameLst>
                                      </p:cBhvr>
                                      <p:tavLst>
                                        <p:tav tm="0">
                                          <p:val>
                                            <p:fltVal val="0"/>
                                          </p:val>
                                        </p:tav>
                                        <p:tav tm="100000">
                                          <p:val>
                                            <p:strVal val="#ppt_w"/>
                                          </p:val>
                                        </p:tav>
                                      </p:tavLst>
                                    </p:anim>
                                    <p:anim calcmode="lin" valueType="num">
                                      <p:cBhvr>
                                        <p:cTn id="8" dur="500" fill="hold"/>
                                        <p:tgtEl>
                                          <p:spTgt spid="48129">
                                            <p:txEl>
                                              <p:pRg st="5" end="5"/>
                                            </p:txEl>
                                          </p:spTgt>
                                        </p:tgtEl>
                                        <p:attrNameLst>
                                          <p:attrName>ppt_h</p:attrName>
                                        </p:attrNameLst>
                                      </p:cBhvr>
                                      <p:tavLst>
                                        <p:tav tm="0">
                                          <p:val>
                                            <p:fltVal val="0"/>
                                          </p:val>
                                        </p:tav>
                                        <p:tav tm="100000">
                                          <p:val>
                                            <p:strVal val="#ppt_h"/>
                                          </p:val>
                                        </p:tav>
                                      </p:tavLst>
                                    </p:anim>
                                    <p:animEffect transition="in" filter="fade">
                                      <p:cBhvr>
                                        <p:cTn id="9" dur="500"/>
                                        <p:tgtEl>
                                          <p:spTgt spid="48129">
                                            <p:txEl>
                                              <p:pRg st="5" end="5"/>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8129">
                                            <p:txEl>
                                              <p:pRg st="6" end="6"/>
                                            </p:txEl>
                                          </p:spTgt>
                                        </p:tgtEl>
                                        <p:attrNameLst>
                                          <p:attrName>style.visibility</p:attrName>
                                        </p:attrNameLst>
                                      </p:cBhvr>
                                      <p:to>
                                        <p:strVal val="visible"/>
                                      </p:to>
                                    </p:set>
                                    <p:anim calcmode="lin" valueType="num">
                                      <p:cBhvr>
                                        <p:cTn id="12" dur="500" fill="hold"/>
                                        <p:tgtEl>
                                          <p:spTgt spid="48129">
                                            <p:txEl>
                                              <p:pRg st="6" end="6"/>
                                            </p:txEl>
                                          </p:spTgt>
                                        </p:tgtEl>
                                        <p:attrNameLst>
                                          <p:attrName>ppt_w</p:attrName>
                                        </p:attrNameLst>
                                      </p:cBhvr>
                                      <p:tavLst>
                                        <p:tav tm="0">
                                          <p:val>
                                            <p:fltVal val="0"/>
                                          </p:val>
                                        </p:tav>
                                        <p:tav tm="100000">
                                          <p:val>
                                            <p:strVal val="#ppt_w"/>
                                          </p:val>
                                        </p:tav>
                                      </p:tavLst>
                                    </p:anim>
                                    <p:anim calcmode="lin" valueType="num">
                                      <p:cBhvr>
                                        <p:cTn id="13" dur="500" fill="hold"/>
                                        <p:tgtEl>
                                          <p:spTgt spid="48129">
                                            <p:txEl>
                                              <p:pRg st="6" end="6"/>
                                            </p:txEl>
                                          </p:spTgt>
                                        </p:tgtEl>
                                        <p:attrNameLst>
                                          <p:attrName>ppt_h</p:attrName>
                                        </p:attrNameLst>
                                      </p:cBhvr>
                                      <p:tavLst>
                                        <p:tav tm="0">
                                          <p:val>
                                            <p:fltVal val="0"/>
                                          </p:val>
                                        </p:tav>
                                        <p:tav tm="100000">
                                          <p:val>
                                            <p:strVal val="#ppt_h"/>
                                          </p:val>
                                        </p:tav>
                                      </p:tavLst>
                                    </p:anim>
                                    <p:animEffect transition="in" filter="fade">
                                      <p:cBhvr>
                                        <p:cTn id="14" dur="500"/>
                                        <p:tgtEl>
                                          <p:spTgt spid="48129">
                                            <p:txEl>
                                              <p:pRg st="6" end="6"/>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custDataLst>
              <p:tags r:id="rId1"/>
            </p:custDataLst>
          </p:nvPr>
        </p:nvSpPr>
        <p:spPr>
          <a:xfrm>
            <a:off x="395536" y="155448"/>
            <a:ext cx="8640960" cy="1252728"/>
          </a:xfrm>
        </p:spPr>
        <p:txBody>
          <a:bodyPr/>
          <a:lstStyle/>
          <a:p>
            <a:pPr eaLnBrk="1" fontAlgn="auto" hangingPunct="1">
              <a:spcAft>
                <a:spcPts val="0"/>
              </a:spcAft>
              <a:defRPr/>
            </a:pPr>
            <a:r>
              <a:rPr lang="fr-CA" sz="4200" dirty="0" smtClean="0"/>
              <a:t>Modalités de mise en marché</a:t>
            </a:r>
            <a:endParaRPr lang="fr-CA" sz="4000" b="0" dirty="0"/>
          </a:p>
        </p:txBody>
      </p:sp>
      <p:sp>
        <p:nvSpPr>
          <p:cNvPr id="48129" name="Espace réservé du contenu 2"/>
          <p:cNvSpPr>
            <a:spLocks noGrp="1"/>
          </p:cNvSpPr>
          <p:nvPr>
            <p:ph idx="1"/>
            <p:custDataLst>
              <p:tags r:id="rId2"/>
            </p:custDataLst>
          </p:nvPr>
        </p:nvSpPr>
        <p:spPr>
          <a:xfrm>
            <a:off x="467544" y="1557338"/>
            <a:ext cx="8497068" cy="5111750"/>
          </a:xfrm>
        </p:spPr>
        <p:txBody>
          <a:bodyPr>
            <a:normAutofit/>
          </a:bodyPr>
          <a:lstStyle/>
          <a:p>
            <a:pPr eaLnBrk="1" hangingPunct="1">
              <a:defRPr/>
            </a:pPr>
            <a:r>
              <a:rPr lang="fr-CA" sz="2800" dirty="0" smtClean="0"/>
              <a:t>Mise en marché de boissons énergisantes prémélangées avec de l’alcool </a:t>
            </a:r>
          </a:p>
          <a:p>
            <a:pPr lvl="1" eaLnBrk="1" hangingPunct="1">
              <a:defRPr/>
            </a:pPr>
            <a:r>
              <a:rPr lang="fr-CA" sz="2400" dirty="0" smtClean="0"/>
              <a:t>lieux de vente : dépanneurs, SAQ</a:t>
            </a:r>
          </a:p>
          <a:p>
            <a:pPr lvl="1">
              <a:defRPr/>
            </a:pPr>
            <a:r>
              <a:rPr lang="fr-CA" sz="2400" dirty="0" smtClean="0"/>
              <a:t>≈ 7 % </a:t>
            </a:r>
            <a:r>
              <a:rPr lang="fr-CA" sz="2400" dirty="0" err="1" smtClean="0"/>
              <a:t>alc</a:t>
            </a:r>
            <a:r>
              <a:rPr lang="fr-CA" sz="2400" dirty="0" smtClean="0"/>
              <a:t>./vol; ≈ 25-125 mg caféine/boisson </a:t>
            </a:r>
            <a:endParaRPr lang="fr-CA" sz="2400" b="1" dirty="0" smtClean="0"/>
          </a:p>
          <a:p>
            <a:pPr lvl="1" eaLnBrk="1" hangingPunct="1">
              <a:defRPr/>
            </a:pPr>
            <a:r>
              <a:rPr lang="fr-CA" sz="2400" dirty="0" smtClean="0"/>
              <a:t>forme : boisson gazeuse alcoolisée sucrée</a:t>
            </a:r>
          </a:p>
          <a:p>
            <a:pPr lvl="1" eaLnBrk="1" hangingPunct="1">
              <a:defRPr/>
            </a:pPr>
            <a:r>
              <a:rPr lang="fr-CA" sz="2400" dirty="0" smtClean="0"/>
              <a:t>économiques</a:t>
            </a:r>
          </a:p>
          <a:p>
            <a:pPr lvl="1" eaLnBrk="1" hangingPunct="1">
              <a:defRPr/>
            </a:pPr>
            <a:r>
              <a:rPr lang="fr-CA" sz="2400" dirty="0" smtClean="0"/>
              <a:t>affichage limité : absence de la teneur en caféine et de mises en garde</a:t>
            </a:r>
          </a:p>
          <a:p>
            <a:pPr eaLnBrk="1" hangingPunct="1">
              <a:defRPr/>
            </a:pPr>
            <a:endParaRPr lang="fr-CA" sz="1200" dirty="0" smtClean="0"/>
          </a:p>
          <a:p>
            <a:pPr lvl="1" eaLnBrk="1" hangingPunct="1">
              <a:buClr>
                <a:srgbClr val="E5ED9D"/>
              </a:buClr>
              <a:buFont typeface="Wingdings" pitchFamily="2" charset="2"/>
              <a:buChar char="Ø"/>
              <a:defRPr/>
            </a:pPr>
            <a:r>
              <a:rPr lang="fr-CA" sz="2600" i="1" dirty="0" smtClean="0"/>
              <a:t> Promotion du mélange boissons énergisantes-alcool</a:t>
            </a:r>
          </a:p>
          <a:p>
            <a:pPr lvl="1" eaLnBrk="1" hangingPunct="1">
              <a:buClr>
                <a:srgbClr val="E5ED9D"/>
              </a:buClr>
              <a:buFont typeface="Wingdings" pitchFamily="2" charset="2"/>
              <a:buChar char="Ø"/>
              <a:defRPr/>
            </a:pPr>
            <a:r>
              <a:rPr lang="fr-CA" sz="2600" i="1" dirty="0" smtClean="0"/>
              <a:t> Attrait d’une jeune clientèle</a:t>
            </a:r>
          </a:p>
        </p:txBody>
      </p:sp>
      <p:sp>
        <p:nvSpPr>
          <p:cNvPr id="6" name="Rectangle à coins arrondis 5"/>
          <p:cNvSpPr/>
          <p:nvPr>
            <p:custDataLst>
              <p:tags r:id="rId3"/>
            </p:custDataLst>
          </p:nvPr>
        </p:nvSpPr>
        <p:spPr>
          <a:xfrm>
            <a:off x="396304" y="5445521"/>
            <a:ext cx="8496176" cy="1223839"/>
          </a:xfrm>
          <a:prstGeom prst="roundRect">
            <a:avLst/>
          </a:prstGeom>
          <a:noFill/>
          <a:ln>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8129">
                                            <p:txEl>
                                              <p:pRg st="7" end="7"/>
                                            </p:txEl>
                                          </p:spTgt>
                                        </p:tgtEl>
                                        <p:attrNameLst>
                                          <p:attrName>style.visibility</p:attrName>
                                        </p:attrNameLst>
                                      </p:cBhvr>
                                      <p:to>
                                        <p:strVal val="visible"/>
                                      </p:to>
                                    </p:set>
                                    <p:anim calcmode="lin" valueType="num">
                                      <p:cBhvr>
                                        <p:cTn id="7" dur="500" fill="hold"/>
                                        <p:tgtEl>
                                          <p:spTgt spid="48129">
                                            <p:txEl>
                                              <p:pRg st="7" end="7"/>
                                            </p:txEl>
                                          </p:spTgt>
                                        </p:tgtEl>
                                        <p:attrNameLst>
                                          <p:attrName>ppt_w</p:attrName>
                                        </p:attrNameLst>
                                      </p:cBhvr>
                                      <p:tavLst>
                                        <p:tav tm="0">
                                          <p:val>
                                            <p:fltVal val="0"/>
                                          </p:val>
                                        </p:tav>
                                        <p:tav tm="100000">
                                          <p:val>
                                            <p:strVal val="#ppt_w"/>
                                          </p:val>
                                        </p:tav>
                                      </p:tavLst>
                                    </p:anim>
                                    <p:anim calcmode="lin" valueType="num">
                                      <p:cBhvr>
                                        <p:cTn id="8" dur="500" fill="hold"/>
                                        <p:tgtEl>
                                          <p:spTgt spid="48129">
                                            <p:txEl>
                                              <p:pRg st="7" end="7"/>
                                            </p:txEl>
                                          </p:spTgt>
                                        </p:tgtEl>
                                        <p:attrNameLst>
                                          <p:attrName>ppt_h</p:attrName>
                                        </p:attrNameLst>
                                      </p:cBhvr>
                                      <p:tavLst>
                                        <p:tav tm="0">
                                          <p:val>
                                            <p:fltVal val="0"/>
                                          </p:val>
                                        </p:tav>
                                        <p:tav tm="100000">
                                          <p:val>
                                            <p:strVal val="#ppt_h"/>
                                          </p:val>
                                        </p:tav>
                                      </p:tavLst>
                                    </p:anim>
                                    <p:animEffect transition="in" filter="fade">
                                      <p:cBhvr>
                                        <p:cTn id="9" dur="500"/>
                                        <p:tgtEl>
                                          <p:spTgt spid="48129">
                                            <p:txEl>
                                              <p:pRg st="7" end="7"/>
                                            </p:txEl>
                                          </p:spTgt>
                                        </p:tgtEl>
                                      </p:cBhvr>
                                    </p:animEffect>
                                  </p:childTnLst>
                                </p:cTn>
                              </p:par>
                              <p:par>
                                <p:cTn id="10" presetID="53" presetClass="entr" presetSubtype="0" fill="hold" nodeType="withEffect">
                                  <p:stCondLst>
                                    <p:cond delay="0"/>
                                  </p:stCondLst>
                                  <p:childTnLst>
                                    <p:set>
                                      <p:cBhvr>
                                        <p:cTn id="11" dur="1" fill="hold">
                                          <p:stCondLst>
                                            <p:cond delay="0"/>
                                          </p:stCondLst>
                                        </p:cTn>
                                        <p:tgtEl>
                                          <p:spTgt spid="48129">
                                            <p:txEl>
                                              <p:pRg st="8" end="8"/>
                                            </p:txEl>
                                          </p:spTgt>
                                        </p:tgtEl>
                                        <p:attrNameLst>
                                          <p:attrName>style.visibility</p:attrName>
                                        </p:attrNameLst>
                                      </p:cBhvr>
                                      <p:to>
                                        <p:strVal val="visible"/>
                                      </p:to>
                                    </p:set>
                                    <p:anim calcmode="lin" valueType="num">
                                      <p:cBhvr>
                                        <p:cTn id="12" dur="500" fill="hold"/>
                                        <p:tgtEl>
                                          <p:spTgt spid="48129">
                                            <p:txEl>
                                              <p:pRg st="8" end="8"/>
                                            </p:txEl>
                                          </p:spTgt>
                                        </p:tgtEl>
                                        <p:attrNameLst>
                                          <p:attrName>ppt_w</p:attrName>
                                        </p:attrNameLst>
                                      </p:cBhvr>
                                      <p:tavLst>
                                        <p:tav tm="0">
                                          <p:val>
                                            <p:fltVal val="0"/>
                                          </p:val>
                                        </p:tav>
                                        <p:tav tm="100000">
                                          <p:val>
                                            <p:strVal val="#ppt_w"/>
                                          </p:val>
                                        </p:tav>
                                      </p:tavLst>
                                    </p:anim>
                                    <p:anim calcmode="lin" valueType="num">
                                      <p:cBhvr>
                                        <p:cTn id="13" dur="500" fill="hold"/>
                                        <p:tgtEl>
                                          <p:spTgt spid="48129">
                                            <p:txEl>
                                              <p:pRg st="8" end="8"/>
                                            </p:txEl>
                                          </p:spTgt>
                                        </p:tgtEl>
                                        <p:attrNameLst>
                                          <p:attrName>ppt_h</p:attrName>
                                        </p:attrNameLst>
                                      </p:cBhvr>
                                      <p:tavLst>
                                        <p:tav tm="0">
                                          <p:val>
                                            <p:fltVal val="0"/>
                                          </p:val>
                                        </p:tav>
                                        <p:tav tm="100000">
                                          <p:val>
                                            <p:strVal val="#ppt_h"/>
                                          </p:val>
                                        </p:tav>
                                      </p:tavLst>
                                    </p:anim>
                                    <p:animEffect transition="in" filter="fade">
                                      <p:cBhvr>
                                        <p:cTn id="14" dur="500"/>
                                        <p:tgtEl>
                                          <p:spTgt spid="48129">
                                            <p:txEl>
                                              <p:pRg st="8" end="8"/>
                                            </p:txEl>
                                          </p:spTgt>
                                        </p:tgtEl>
                                      </p:cBhvr>
                                    </p:animEffect>
                                  </p:childTnLst>
                                </p:cTn>
                              </p:par>
                              <p:par>
                                <p:cTn id="15" presetID="53"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Stratégies de promotion</a:t>
            </a:r>
            <a:endParaRPr lang="fr-CA" sz="4200" dirty="0"/>
          </a:p>
        </p:txBody>
      </p:sp>
      <p:sp>
        <p:nvSpPr>
          <p:cNvPr id="31747" name="Espace réservé du contenu 2"/>
          <p:cNvSpPr>
            <a:spLocks noGrp="1"/>
          </p:cNvSpPr>
          <p:nvPr>
            <p:ph idx="1"/>
            <p:custDataLst>
              <p:tags r:id="rId2"/>
            </p:custDataLst>
          </p:nvPr>
        </p:nvSpPr>
        <p:spPr>
          <a:xfrm>
            <a:off x="395288" y="1774825"/>
            <a:ext cx="8507412" cy="4822825"/>
          </a:xfrm>
        </p:spPr>
        <p:txBody>
          <a:bodyPr/>
          <a:lstStyle/>
          <a:p>
            <a:pPr eaLnBrk="1" hangingPunct="1"/>
            <a:r>
              <a:rPr lang="fr-CA" sz="2800" dirty="0" smtClean="0"/>
              <a:t>Utilisation de stratégies qui s’inscrivent bien dans la culture des </a:t>
            </a:r>
            <a:r>
              <a:rPr lang="fr-CA" sz="2800" b="1" dirty="0" smtClean="0"/>
              <a:t>jeunes</a:t>
            </a:r>
          </a:p>
          <a:p>
            <a:pPr lvl="1"/>
            <a:r>
              <a:rPr lang="fr-CA" sz="2400" dirty="0" smtClean="0"/>
              <a:t>thématiques  populaires auprès des jeunes : sports extrêmes, musique, jeux vidéo, etc.</a:t>
            </a:r>
          </a:p>
          <a:p>
            <a:pPr lvl="1" eaLnBrk="1" hangingPunct="1"/>
            <a:r>
              <a:rPr lang="fr-CA" sz="2400" dirty="0" smtClean="0"/>
              <a:t>canaux de diffusion </a:t>
            </a:r>
            <a:r>
              <a:rPr lang="fr-CA" sz="2400" b="1" dirty="0" smtClean="0"/>
              <a:t>non traditionnels </a:t>
            </a:r>
            <a:r>
              <a:rPr lang="fr-CA" sz="2400" dirty="0" smtClean="0"/>
              <a:t>: sites </a:t>
            </a:r>
            <a:r>
              <a:rPr lang="fr-CA" sz="2400" dirty="0" smtClean="0"/>
              <a:t>Internet</a:t>
            </a:r>
            <a:r>
              <a:rPr lang="fr-CA" sz="2400" dirty="0" smtClean="0"/>
              <a:t>, réseaux sociaux, commandites et partenariats, concours</a:t>
            </a:r>
          </a:p>
          <a:p>
            <a:pPr lvl="1" eaLnBrk="1" hangingPunct="1"/>
            <a:endParaRPr lang="fr-CA" sz="800" i="1" dirty="0" smtClean="0"/>
          </a:p>
          <a:p>
            <a:pPr lvl="2">
              <a:buFont typeface="Wingdings" pitchFamily="2" charset="2"/>
              <a:buChar char="Ø"/>
            </a:pPr>
            <a:r>
              <a:rPr lang="fr-CA" sz="2600" i="1" dirty="0" smtClean="0"/>
              <a:t>Stratégies qui rejoignent une jeune clientèle et qui risquent d’inciter à la consommation</a:t>
            </a:r>
          </a:p>
          <a:p>
            <a:pPr lvl="1" eaLnBrk="1" hangingPunct="1"/>
            <a:endParaRPr lang="fr-CA" sz="2400" dirty="0" smtClean="0"/>
          </a:p>
        </p:txBody>
      </p:sp>
      <p:sp>
        <p:nvSpPr>
          <p:cNvPr id="4" name="Rectangle à coins arrondis 3"/>
          <p:cNvSpPr/>
          <p:nvPr>
            <p:custDataLst>
              <p:tags r:id="rId3"/>
            </p:custDataLst>
          </p:nvPr>
        </p:nvSpPr>
        <p:spPr>
          <a:xfrm>
            <a:off x="683568" y="4581128"/>
            <a:ext cx="8064896" cy="1008111"/>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31747">
                                            <p:txEl>
                                              <p:pRg st="4" end="4"/>
                                            </p:txEl>
                                          </p:spTgt>
                                        </p:tgtEl>
                                        <p:attrNameLst>
                                          <p:attrName>style.visibility</p:attrName>
                                        </p:attrNameLst>
                                      </p:cBhvr>
                                      <p:to>
                                        <p:strVal val="visible"/>
                                      </p:to>
                                    </p:set>
                                    <p:anim calcmode="lin" valueType="num">
                                      <p:cBhvr>
                                        <p:cTn id="7" dur="500" fill="hold"/>
                                        <p:tgtEl>
                                          <p:spTgt spid="31747">
                                            <p:txEl>
                                              <p:pRg st="4" end="4"/>
                                            </p:txEl>
                                          </p:spTgt>
                                        </p:tgtEl>
                                        <p:attrNameLst>
                                          <p:attrName>ppt_w</p:attrName>
                                        </p:attrNameLst>
                                      </p:cBhvr>
                                      <p:tavLst>
                                        <p:tav tm="0">
                                          <p:val>
                                            <p:fltVal val="0"/>
                                          </p:val>
                                        </p:tav>
                                        <p:tav tm="100000">
                                          <p:val>
                                            <p:strVal val="#ppt_w"/>
                                          </p:val>
                                        </p:tav>
                                      </p:tavLst>
                                    </p:anim>
                                    <p:anim calcmode="lin" valueType="num">
                                      <p:cBhvr>
                                        <p:cTn id="8" dur="500" fill="hold"/>
                                        <p:tgtEl>
                                          <p:spTgt spid="31747">
                                            <p:txEl>
                                              <p:pRg st="4" end="4"/>
                                            </p:txEl>
                                          </p:spTgt>
                                        </p:tgtEl>
                                        <p:attrNameLst>
                                          <p:attrName>ppt_h</p:attrName>
                                        </p:attrNameLst>
                                      </p:cBhvr>
                                      <p:tavLst>
                                        <p:tav tm="0">
                                          <p:val>
                                            <p:fltVal val="0"/>
                                          </p:val>
                                        </p:tav>
                                        <p:tav tm="100000">
                                          <p:val>
                                            <p:strVal val="#ppt_h"/>
                                          </p:val>
                                        </p:tav>
                                      </p:tavLst>
                                    </p:anim>
                                    <p:animEffect transition="in" filter="fade">
                                      <p:cBhvr>
                                        <p:cTn id="9" dur="500"/>
                                        <p:tgtEl>
                                          <p:spTgt spid="31747">
                                            <p:txEl>
                                              <p:pRg st="4" end="4"/>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000" dirty="0" smtClean="0"/>
              <a:t>Stratégies de promotion </a:t>
            </a:r>
            <a:endParaRPr lang="fr-CA" sz="3200" dirty="0"/>
          </a:p>
        </p:txBody>
      </p:sp>
      <p:sp>
        <p:nvSpPr>
          <p:cNvPr id="3" name="Espace réservé du contenu 2"/>
          <p:cNvSpPr>
            <a:spLocks noGrp="1"/>
          </p:cNvSpPr>
          <p:nvPr>
            <p:ph idx="1"/>
            <p:custDataLst>
              <p:tags r:id="rId2"/>
            </p:custDataLst>
          </p:nvPr>
        </p:nvSpPr>
        <p:spPr>
          <a:xfrm>
            <a:off x="468313" y="1557338"/>
            <a:ext cx="8362950" cy="5040014"/>
          </a:xfrm>
        </p:spPr>
        <p:txBody>
          <a:bodyPr>
            <a:normAutofit/>
          </a:bodyPr>
          <a:lstStyle/>
          <a:p>
            <a:pPr eaLnBrk="1" hangingPunct="1">
              <a:defRPr/>
            </a:pPr>
            <a:r>
              <a:rPr lang="fr-CA" sz="2800" dirty="0" smtClean="0"/>
              <a:t>Promotion de l’intérêt de l’</a:t>
            </a:r>
            <a:r>
              <a:rPr lang="fr-CA" sz="2800" b="1" dirty="0" smtClean="0"/>
              <a:t>effet stimulant </a:t>
            </a:r>
            <a:r>
              <a:rPr lang="fr-CA" dirty="0" smtClean="0"/>
              <a:t>en contexte de récréation et de </a:t>
            </a:r>
            <a:r>
              <a:rPr lang="fr-CA" sz="2800" dirty="0" smtClean="0"/>
              <a:t>performance</a:t>
            </a:r>
          </a:p>
          <a:p>
            <a:pPr lvl="1" eaLnBrk="1" hangingPunct="1">
              <a:defRPr/>
            </a:pPr>
            <a:r>
              <a:rPr lang="fr-CA" sz="2400" dirty="0" smtClean="0"/>
              <a:t>ex. : pour étudier, travailler, pratiquer une activité sportive, danser toute la soirée, etc.</a:t>
            </a:r>
          </a:p>
          <a:p>
            <a:pPr lvl="1" eaLnBrk="1" hangingPunct="1">
              <a:defRPr/>
            </a:pPr>
            <a:endParaRPr lang="fr-CA" sz="1400" dirty="0" smtClean="0"/>
          </a:p>
          <a:p>
            <a:pPr lvl="1" eaLnBrk="1" hangingPunct="1">
              <a:buClr>
                <a:srgbClr val="E5ED9D"/>
              </a:buClr>
              <a:buFont typeface="Wingdings" pitchFamily="2" charset="2"/>
              <a:buChar char="Ø"/>
              <a:defRPr/>
            </a:pPr>
            <a:r>
              <a:rPr lang="fr-CA" sz="2400" dirty="0" smtClean="0"/>
              <a:t> </a:t>
            </a:r>
            <a:r>
              <a:rPr lang="fr-CA" sz="2400" i="1" dirty="0" smtClean="0"/>
              <a:t>Suggestion que l’usage favorise la réussite académique et professionnelle, et la jouissance de la vie </a:t>
            </a:r>
          </a:p>
          <a:p>
            <a:pPr lvl="1" eaLnBrk="1" hangingPunct="1">
              <a:buClr>
                <a:srgbClr val="E5ED9D"/>
              </a:buClr>
              <a:buFont typeface="Wingdings" pitchFamily="2" charset="2"/>
              <a:buChar char="Ø"/>
              <a:defRPr/>
            </a:pPr>
            <a:r>
              <a:rPr lang="fr-CA" sz="2400" i="1" dirty="0" smtClean="0"/>
              <a:t>Banalisation de l’usage de substances</a:t>
            </a:r>
          </a:p>
          <a:p>
            <a:pPr lvl="1" eaLnBrk="1" hangingPunct="1">
              <a:buClr>
                <a:srgbClr val="E5ED9D"/>
              </a:buClr>
              <a:buFont typeface="Wingdings" pitchFamily="2" charset="2"/>
              <a:buChar char="Ø"/>
              <a:defRPr/>
            </a:pPr>
            <a:endParaRPr lang="fr-CA" sz="1700" dirty="0" smtClean="0"/>
          </a:p>
          <a:p>
            <a:pPr lvl="1" eaLnBrk="1" hangingPunct="1">
              <a:buClr>
                <a:srgbClr val="C00000"/>
              </a:buClr>
              <a:buFont typeface="Wingdings" pitchFamily="2" charset="2"/>
              <a:buChar char="Ø"/>
              <a:defRPr/>
            </a:pPr>
            <a:endParaRPr lang="fr-CA" sz="2400" dirty="0" smtClean="0"/>
          </a:p>
        </p:txBody>
      </p:sp>
      <p:sp>
        <p:nvSpPr>
          <p:cNvPr id="4" name="Rectangle à coins arrondis 3"/>
          <p:cNvSpPr/>
          <p:nvPr>
            <p:custDataLst>
              <p:tags r:id="rId3"/>
            </p:custDataLst>
          </p:nvPr>
        </p:nvSpPr>
        <p:spPr>
          <a:xfrm>
            <a:off x="395536" y="3573016"/>
            <a:ext cx="8353177" cy="1512168"/>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par>
                                <p:cTn id="17" presetID="53"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eaLnBrk="1" fontAlgn="auto" hangingPunct="1">
              <a:spcAft>
                <a:spcPts val="0"/>
              </a:spcAft>
              <a:defRPr/>
            </a:pPr>
            <a:r>
              <a:rPr lang="fr-CA" sz="4000" dirty="0" smtClean="0"/>
              <a:t>Stratégies de promotion</a:t>
            </a:r>
            <a:endParaRPr lang="fr-CA" sz="4000" dirty="0"/>
          </a:p>
        </p:txBody>
      </p:sp>
      <p:sp>
        <p:nvSpPr>
          <p:cNvPr id="33795" name="Espace réservé du contenu 2"/>
          <p:cNvSpPr>
            <a:spLocks noGrp="1"/>
          </p:cNvSpPr>
          <p:nvPr>
            <p:ph idx="1"/>
            <p:custDataLst>
              <p:tags r:id="rId2"/>
            </p:custDataLst>
          </p:nvPr>
        </p:nvSpPr>
        <p:spPr>
          <a:xfrm>
            <a:off x="395536" y="1700213"/>
            <a:ext cx="8424614" cy="4897437"/>
          </a:xfrm>
        </p:spPr>
        <p:txBody>
          <a:bodyPr/>
          <a:lstStyle/>
          <a:p>
            <a:pPr eaLnBrk="1" hangingPunct="1"/>
            <a:r>
              <a:rPr lang="fr-CA" sz="2800" dirty="0" smtClean="0"/>
              <a:t>Effets bénéfiques prétendus exagérés et </a:t>
            </a:r>
            <a:r>
              <a:rPr lang="fr-CA" sz="2800" b="1" dirty="0" smtClean="0"/>
              <a:t>surreprésentés</a:t>
            </a:r>
          </a:p>
          <a:p>
            <a:pPr eaLnBrk="1" hangingPunct="1"/>
            <a:r>
              <a:rPr lang="fr-CA" sz="2800" dirty="0" smtClean="0"/>
              <a:t>Conditions d’usage, risques et effets indésirables </a:t>
            </a:r>
            <a:r>
              <a:rPr lang="fr-CA" sz="2800" b="1" dirty="0" smtClean="0"/>
              <a:t>éclipsés</a:t>
            </a:r>
          </a:p>
          <a:p>
            <a:pPr eaLnBrk="1" hangingPunct="1"/>
            <a:endParaRPr lang="fr-CA" sz="2000" b="1" dirty="0" smtClean="0"/>
          </a:p>
          <a:p>
            <a:pPr lvl="2">
              <a:buClr>
                <a:srgbClr val="E5ED9D"/>
              </a:buClr>
              <a:buFont typeface="Wingdings" pitchFamily="2" charset="2"/>
              <a:buChar char="Ø"/>
            </a:pPr>
            <a:r>
              <a:rPr lang="fr-CA" sz="2600" i="1" dirty="0" smtClean="0"/>
              <a:t> Risque que les BE soient perçues comme étant inoffensives et soient consommées en grandes quantités pour obtenir les effets souhaités</a:t>
            </a:r>
          </a:p>
        </p:txBody>
      </p:sp>
      <p:sp>
        <p:nvSpPr>
          <p:cNvPr id="6" name="Rectangle à coins arrondis 5"/>
          <p:cNvSpPr/>
          <p:nvPr>
            <p:custDataLst>
              <p:tags r:id="rId3"/>
            </p:custDataLst>
          </p:nvPr>
        </p:nvSpPr>
        <p:spPr>
          <a:xfrm>
            <a:off x="467544" y="4005064"/>
            <a:ext cx="8137525" cy="1440160"/>
          </a:xfrm>
          <a:prstGeom prst="roundRect">
            <a:avLst/>
          </a:prstGeom>
          <a:noFill/>
          <a:ln w="25400" cmpd="sng">
            <a:solidFill>
              <a:srgbClr val="E5ED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3795">
                                            <p:txEl>
                                              <p:pRg st="3" end="3"/>
                                            </p:txEl>
                                          </p:spTgt>
                                        </p:tgtEl>
                                        <p:attrNameLst>
                                          <p:attrName>style.visibility</p:attrName>
                                        </p:attrNameLst>
                                      </p:cBhvr>
                                      <p:to>
                                        <p:strVal val="visible"/>
                                      </p:to>
                                    </p:set>
                                    <p:anim calcmode="lin" valueType="num">
                                      <p:cBhvr>
                                        <p:cTn id="7" dur="500" fill="hold"/>
                                        <p:tgtEl>
                                          <p:spTgt spid="33795">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3795">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3795">
                                            <p:txEl>
                                              <p:pRg st="3" end="3"/>
                                            </p:txEl>
                                          </p:spTgt>
                                        </p:tgtEl>
                                      </p:cBhvr>
                                    </p:animEffect>
                                  </p:childTnLst>
                                </p:cTn>
                              </p:par>
                              <p:par>
                                <p:cTn id="10" presetID="53"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pPr>
              <a:defRPr/>
            </a:pPr>
            <a:r>
              <a:rPr lang="fr-CA" sz="4000" dirty="0" smtClean="0"/>
              <a:t>Encadrement légal actuel</a:t>
            </a:r>
            <a:endParaRPr lang="fr-CA" sz="4000" dirty="0"/>
          </a:p>
        </p:txBody>
      </p:sp>
      <p:sp>
        <p:nvSpPr>
          <p:cNvPr id="31747" name="Espace réservé du contenu 2"/>
          <p:cNvSpPr>
            <a:spLocks noGrp="1"/>
          </p:cNvSpPr>
          <p:nvPr>
            <p:ph idx="1"/>
            <p:custDataLst>
              <p:tags r:id="rId2"/>
            </p:custDataLst>
          </p:nvPr>
        </p:nvSpPr>
        <p:spPr>
          <a:xfrm>
            <a:off x="251520" y="1628801"/>
            <a:ext cx="8713216" cy="4896543"/>
          </a:xfrm>
        </p:spPr>
        <p:txBody>
          <a:bodyPr>
            <a:normAutofit/>
          </a:bodyPr>
          <a:lstStyle/>
          <a:p>
            <a:r>
              <a:rPr lang="fr-CA" sz="3000" dirty="0" smtClean="0"/>
              <a:t>Règlement sur les </a:t>
            </a:r>
            <a:r>
              <a:rPr lang="fr-CA" sz="3000" b="1" dirty="0" smtClean="0"/>
              <a:t>produits de santé naturels </a:t>
            </a:r>
            <a:r>
              <a:rPr lang="fr-CA" sz="3000" dirty="0" smtClean="0"/>
              <a:t>:</a:t>
            </a:r>
          </a:p>
          <a:p>
            <a:pPr lvl="1"/>
            <a:r>
              <a:rPr lang="fr-CA" sz="2600" dirty="0" smtClean="0"/>
              <a:t> </a:t>
            </a:r>
            <a:r>
              <a:rPr lang="fr-CA" sz="2400" dirty="0" smtClean="0"/>
              <a:t>processus d’</a:t>
            </a:r>
            <a:r>
              <a:rPr lang="fr-CA" sz="2400" b="1" dirty="0" smtClean="0"/>
              <a:t>homologation</a:t>
            </a:r>
            <a:r>
              <a:rPr lang="fr-CA" sz="2400" dirty="0" smtClean="0"/>
              <a:t> et attribution de NPN </a:t>
            </a:r>
          </a:p>
          <a:p>
            <a:pPr marL="450850" lvl="1" indent="-449263"/>
            <a:r>
              <a:rPr lang="fr-CA" sz="2400" dirty="0" smtClean="0"/>
              <a:t>limites relatives à la teneur en certains ingrédients médicinaux</a:t>
            </a:r>
          </a:p>
          <a:p>
            <a:pPr lvl="1"/>
            <a:r>
              <a:rPr lang="fr-CA" sz="2400" b="1" dirty="0" smtClean="0"/>
              <a:t>étiquetage </a:t>
            </a:r>
            <a:r>
              <a:rPr lang="fr-CA" sz="2400" dirty="0" smtClean="0"/>
              <a:t>:</a:t>
            </a:r>
          </a:p>
          <a:p>
            <a:pPr lvl="2"/>
            <a:r>
              <a:rPr lang="fr-CA" sz="2000" dirty="0" smtClean="0"/>
              <a:t>liste d’ingrédients</a:t>
            </a:r>
          </a:p>
          <a:p>
            <a:pPr lvl="2"/>
            <a:r>
              <a:rPr lang="fr-CA" sz="2000" b="1" dirty="0" smtClean="0"/>
              <a:t>teneur en </a:t>
            </a:r>
            <a:r>
              <a:rPr lang="fr-CA" sz="2000" dirty="0" smtClean="0"/>
              <a:t>ingrédients médicinaux (</a:t>
            </a:r>
            <a:r>
              <a:rPr lang="fr-CA" sz="2000" u="sng" dirty="0" smtClean="0"/>
              <a:t>sauf</a:t>
            </a:r>
            <a:r>
              <a:rPr lang="fr-CA" sz="2000" dirty="0" smtClean="0"/>
              <a:t> caféine de </a:t>
            </a:r>
            <a:r>
              <a:rPr lang="fr-CA" sz="2000" b="1" dirty="0" smtClean="0"/>
              <a:t>source naturelle</a:t>
            </a:r>
            <a:r>
              <a:rPr lang="fr-CA" sz="2000" dirty="0" smtClean="0"/>
              <a:t>)</a:t>
            </a:r>
          </a:p>
          <a:p>
            <a:pPr lvl="2"/>
            <a:r>
              <a:rPr lang="fr-CA" sz="2000" b="1" dirty="0" smtClean="0"/>
              <a:t>mises en garde </a:t>
            </a:r>
            <a:r>
              <a:rPr lang="fr-CA" sz="2000" dirty="0" smtClean="0"/>
              <a:t>:</a:t>
            </a:r>
            <a:endParaRPr lang="fr-CA" sz="2000" b="1" dirty="0" smtClean="0"/>
          </a:p>
          <a:p>
            <a:pPr lvl="1"/>
            <a:endParaRPr lang="fr-CA" sz="2400" dirty="0" smtClean="0"/>
          </a:p>
          <a:p>
            <a:pPr eaLnBrk="1" hangingPunct="1"/>
            <a:endParaRPr lang="fr-CA" sz="2000" dirty="0" smtClean="0"/>
          </a:p>
        </p:txBody>
      </p:sp>
      <p:sp>
        <p:nvSpPr>
          <p:cNvPr id="6" name="ZoneTexte 5"/>
          <p:cNvSpPr txBox="1"/>
          <p:nvPr>
            <p:custDataLst>
              <p:tags r:id="rId3"/>
            </p:custDataLst>
          </p:nvPr>
        </p:nvSpPr>
        <p:spPr>
          <a:xfrm>
            <a:off x="1259632" y="5483840"/>
            <a:ext cx="7632848" cy="969496"/>
          </a:xfrm>
          <a:prstGeom prst="rect">
            <a:avLst/>
          </a:prstGeom>
          <a:solidFill>
            <a:srgbClr val="E5ED9D"/>
          </a:solidFill>
          <a:ln>
            <a:solidFill>
              <a:schemeClr val="accent2">
                <a:lumMod val="50000"/>
              </a:schemeClr>
            </a:solidFill>
          </a:ln>
        </p:spPr>
        <p:txBody>
          <a:bodyPr wrap="square" rtlCol="0">
            <a:spAutoFit/>
          </a:bodyPr>
          <a:lstStyle/>
          <a:p>
            <a:r>
              <a:rPr lang="fr-CA" sz="1900" dirty="0" smtClean="0"/>
              <a:t>Contient de la caféine. Produit déconseillé aux enfants, aux femmes enceintes ou qui allaitent</a:t>
            </a:r>
            <a:r>
              <a:rPr lang="en-US" sz="1900" dirty="0" smtClean="0"/>
              <a:t>, aux personnes </a:t>
            </a:r>
            <a:r>
              <a:rPr lang="en-US" sz="1900" dirty="0" err="1" smtClean="0"/>
              <a:t>sensibles</a:t>
            </a:r>
            <a:r>
              <a:rPr lang="en-US" sz="1900" dirty="0" smtClean="0"/>
              <a:t> à la </a:t>
            </a:r>
            <a:r>
              <a:rPr lang="en-US" sz="1900" dirty="0" err="1" smtClean="0"/>
              <a:t>caféine</a:t>
            </a:r>
            <a:r>
              <a:rPr lang="en-US" sz="1900" dirty="0" smtClean="0"/>
              <a:t> </a:t>
            </a:r>
            <a:r>
              <a:rPr lang="en-US" sz="1900" dirty="0" err="1" smtClean="0"/>
              <a:t>ou</a:t>
            </a:r>
            <a:r>
              <a:rPr lang="en-US" sz="1900" dirty="0" smtClean="0"/>
              <a:t> en </a:t>
            </a:r>
            <a:r>
              <a:rPr lang="en-US" sz="1900" dirty="0" err="1" smtClean="0"/>
              <a:t>combinaison</a:t>
            </a:r>
            <a:r>
              <a:rPr lang="en-US" sz="1900" dirty="0" smtClean="0"/>
              <a:t> avec </a:t>
            </a:r>
            <a:r>
              <a:rPr lang="en-US" sz="1900" dirty="0" err="1" smtClean="0"/>
              <a:t>l’alcool</a:t>
            </a:r>
            <a:r>
              <a:rPr lang="en-US" sz="1900" dirty="0" smtClean="0"/>
              <a:t>. N</a:t>
            </a:r>
            <a:r>
              <a:rPr lang="fr-CA" sz="1900" dirty="0" smtClean="0"/>
              <a:t>e pas consommer plus de xx ml par jour.</a:t>
            </a:r>
            <a:endParaRPr lang="fr-CA" sz="1900" dirty="0">
              <a:solidFill>
                <a:srgbClr val="0070C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7">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747">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747">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1747">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pPr>
              <a:defRPr/>
            </a:pPr>
            <a:r>
              <a:rPr lang="fr-CA" sz="4000" dirty="0" smtClean="0"/>
              <a:t>Encadrement légal actuel</a:t>
            </a:r>
            <a:endParaRPr lang="fr-CA" sz="4000" dirty="0"/>
          </a:p>
        </p:txBody>
      </p:sp>
      <p:graphicFrame>
        <p:nvGraphicFramePr>
          <p:cNvPr id="4" name="Tableau 3"/>
          <p:cNvGraphicFramePr>
            <a:graphicFrameLocks noGrp="1"/>
          </p:cNvGraphicFramePr>
          <p:nvPr>
            <p:custDataLst>
              <p:tags r:id="rId2"/>
            </p:custDataLst>
          </p:nvPr>
        </p:nvGraphicFramePr>
        <p:xfrm>
          <a:off x="4355975" y="3329545"/>
          <a:ext cx="4788025" cy="3528455"/>
        </p:xfrm>
        <a:graphic>
          <a:graphicData uri="http://schemas.openxmlformats.org/drawingml/2006/table">
            <a:tbl>
              <a:tblPr/>
              <a:tblGrid>
                <a:gridCol w="2215354"/>
                <a:gridCol w="1429261"/>
                <a:gridCol w="1143410"/>
              </a:tblGrid>
              <a:tr h="399175">
                <a:tc>
                  <a:txBody>
                    <a:bodyPr/>
                    <a:lstStyle/>
                    <a:p>
                      <a:pPr>
                        <a:spcAft>
                          <a:spcPts val="0"/>
                        </a:spcAft>
                      </a:pPr>
                      <a:r>
                        <a:rPr lang="fr-CA" sz="1400" b="1" dirty="0">
                          <a:latin typeface="Arial"/>
                          <a:ea typeface="Times New Roman"/>
                          <a:cs typeface="Times New Roman"/>
                        </a:rPr>
                        <a:t>Boissons </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alpha val="93000"/>
                      </a:srgbClr>
                    </a:solidFill>
                  </a:tcPr>
                </a:tc>
                <a:tc>
                  <a:txBody>
                    <a:bodyPr/>
                    <a:lstStyle/>
                    <a:p>
                      <a:pPr algn="ctr">
                        <a:spcAft>
                          <a:spcPts val="0"/>
                        </a:spcAft>
                      </a:pPr>
                      <a:r>
                        <a:rPr lang="fr-CA" sz="1400" b="1" dirty="0">
                          <a:latin typeface="Arial"/>
                          <a:ea typeface="Times New Roman"/>
                          <a:cs typeface="Times New Roman"/>
                        </a:rPr>
                        <a:t>Volume </a:t>
                      </a:r>
                      <a:r>
                        <a:rPr lang="fr-CA" sz="1400" dirty="0">
                          <a:latin typeface="Arial"/>
                          <a:ea typeface="Times New Roman"/>
                          <a:cs typeface="Times New Roman"/>
                        </a:rPr>
                        <a:t>(ml)</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alpha val="93000"/>
                      </a:srgbClr>
                    </a:solidFill>
                  </a:tcPr>
                </a:tc>
                <a:tc>
                  <a:txBody>
                    <a:bodyPr/>
                    <a:lstStyle/>
                    <a:p>
                      <a:pPr algn="ctr">
                        <a:spcAft>
                          <a:spcPts val="0"/>
                        </a:spcAft>
                      </a:pPr>
                      <a:r>
                        <a:rPr lang="fr-CA" sz="1400" b="1" dirty="0">
                          <a:latin typeface="Arial"/>
                          <a:ea typeface="Times New Roman"/>
                          <a:cs typeface="Times New Roman"/>
                        </a:rPr>
                        <a:t>Caféine </a:t>
                      </a:r>
                      <a:r>
                        <a:rPr lang="fr-CA" sz="1400" dirty="0">
                          <a:latin typeface="Arial"/>
                          <a:ea typeface="Times New Roman"/>
                          <a:cs typeface="Times New Roman"/>
                        </a:rPr>
                        <a:t>(mg)</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5ED9D">
                        <a:alpha val="93000"/>
                      </a:srgbClr>
                    </a:solidFill>
                  </a:tcPr>
                </a:tc>
              </a:tr>
              <a:tr h="217273">
                <a:tc>
                  <a:txBody>
                    <a:bodyPr/>
                    <a:lstStyle/>
                    <a:p>
                      <a:pPr>
                        <a:spcAft>
                          <a:spcPts val="0"/>
                        </a:spcAft>
                      </a:pPr>
                      <a:r>
                        <a:rPr lang="fr-CA" sz="1400" dirty="0">
                          <a:latin typeface="Arial"/>
                          <a:ea typeface="Times New Roman"/>
                          <a:cs typeface="Times New Roman"/>
                        </a:rPr>
                        <a:t>Boissons énergisantes concentrées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Aft>
                          <a:spcPts val="0"/>
                        </a:spcAft>
                      </a:pPr>
                      <a:r>
                        <a:rPr lang="fr-CA" sz="1400" dirty="0">
                          <a:latin typeface="Arial"/>
                          <a:ea typeface="Times New Roman"/>
                          <a:cs typeface="Times New Roman"/>
                        </a:rPr>
                        <a:t>1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Aft>
                          <a:spcPts val="0"/>
                        </a:spcAft>
                      </a:pPr>
                      <a:endParaRPr lang="fr-CA" sz="1400" dirty="0">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581078">
                <a:tc>
                  <a:txBody>
                    <a:bodyPr/>
                    <a:lstStyle/>
                    <a:p>
                      <a:pPr>
                        <a:spcAft>
                          <a:spcPts val="0"/>
                        </a:spcAft>
                      </a:pPr>
                      <a:r>
                        <a:rPr lang="en-US" sz="1400" dirty="0">
                          <a:latin typeface="Arial"/>
                          <a:ea typeface="Times New Roman"/>
                          <a:cs typeface="Times New Roman"/>
                        </a:rPr>
                        <a:t>Red Bull</a:t>
                      </a:r>
                      <a:r>
                        <a:rPr lang="en-US" sz="1400" baseline="30000" dirty="0" smtClean="0">
                          <a:latin typeface="Arial"/>
                          <a:ea typeface="Times New Roman"/>
                          <a:cs typeface="Times New Roman"/>
                        </a:rPr>
                        <a:t>®</a:t>
                      </a:r>
                      <a:r>
                        <a:rPr lang="en-US" sz="1400" dirty="0" smtClean="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Rage shot</a:t>
                      </a:r>
                      <a:r>
                        <a:rPr lang="en-US"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err="1">
                          <a:latin typeface="Arial"/>
                          <a:ea typeface="Times New Roman"/>
                          <a:cs typeface="Times New Roman"/>
                        </a:rPr>
                        <a:t>Rockstar</a:t>
                      </a:r>
                      <a:r>
                        <a:rPr lang="en-US" sz="1400" dirty="0">
                          <a:latin typeface="Arial"/>
                          <a:ea typeface="Times New Roman"/>
                          <a:cs typeface="Times New Roman"/>
                        </a:rPr>
                        <a:t> </a:t>
                      </a:r>
                      <a:r>
                        <a:rPr lang="en-US" sz="1400" i="1" dirty="0">
                          <a:latin typeface="Arial"/>
                          <a:ea typeface="Times New Roman"/>
                          <a:cs typeface="Times New Roman"/>
                        </a:rPr>
                        <a:t>energy shot</a:t>
                      </a:r>
                      <a:r>
                        <a:rPr lang="en-US"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60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75</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spcAft>
                          <a:spcPts val="0"/>
                        </a:spcAft>
                      </a:pPr>
                      <a:r>
                        <a:rPr lang="fr-CA" sz="1400" dirty="0">
                          <a:solidFill>
                            <a:schemeClr val="tx1"/>
                          </a:solidFill>
                          <a:latin typeface="Arial"/>
                          <a:ea typeface="Times New Roman"/>
                          <a:cs typeface="Times New Roman"/>
                        </a:rPr>
                        <a:t>80</a:t>
                      </a:r>
                      <a:endParaRPr lang="fr-CA" sz="2800" dirty="0">
                        <a:solidFill>
                          <a:schemeClr val="tx1"/>
                        </a:solidFill>
                        <a:latin typeface="Times New Roman"/>
                        <a:ea typeface="Times New Roman"/>
                        <a:cs typeface="Times New Roman"/>
                      </a:endParaRPr>
                    </a:p>
                    <a:p>
                      <a:pPr algn="ctr">
                        <a:spcAft>
                          <a:spcPts val="0"/>
                        </a:spcAft>
                      </a:pPr>
                      <a:r>
                        <a:rPr lang="fr-CA" sz="1400" dirty="0">
                          <a:solidFill>
                            <a:schemeClr val="tx1"/>
                          </a:solidFill>
                          <a:latin typeface="Arial"/>
                          <a:ea typeface="Times New Roman"/>
                          <a:cs typeface="Times New Roman"/>
                        </a:rPr>
                        <a:t>150</a:t>
                      </a:r>
                      <a:endParaRPr lang="fr-CA" sz="2800" dirty="0">
                        <a:solidFill>
                          <a:schemeClr val="tx1"/>
                        </a:solidFill>
                        <a:latin typeface="Times New Roman"/>
                        <a:ea typeface="Times New Roman"/>
                        <a:cs typeface="Times New Roman"/>
                      </a:endParaRPr>
                    </a:p>
                    <a:p>
                      <a:pPr algn="ctr">
                        <a:spcAft>
                          <a:spcPts val="0"/>
                        </a:spcAft>
                      </a:pPr>
                      <a:r>
                        <a:rPr lang="fr-CA" sz="1400" dirty="0">
                          <a:solidFill>
                            <a:srgbClr val="FF0000"/>
                          </a:solidFill>
                          <a:latin typeface="Arial"/>
                          <a:ea typeface="Times New Roman"/>
                          <a:cs typeface="Times New Roman"/>
                        </a:rPr>
                        <a:t>200</a:t>
                      </a:r>
                      <a:endParaRPr lang="fr-CA" sz="2800" dirty="0">
                        <a:solidFill>
                          <a:srgbClr val="FF0000"/>
                        </a:solidFill>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217273">
                <a:tc>
                  <a:txBody>
                    <a:bodyPr/>
                    <a:lstStyle/>
                    <a:p>
                      <a:pPr>
                        <a:spcAft>
                          <a:spcPts val="0"/>
                        </a:spcAft>
                      </a:pPr>
                      <a:r>
                        <a:rPr lang="fr-CA" sz="1400" dirty="0">
                          <a:latin typeface="Arial"/>
                          <a:ea typeface="Times New Roman"/>
                          <a:cs typeface="Times New Roman"/>
                        </a:rPr>
                        <a:t>Boissons énergisantes</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Aft>
                          <a:spcPts val="0"/>
                        </a:spcAft>
                      </a:pPr>
                      <a:r>
                        <a:rPr lang="fr-CA" sz="1400" dirty="0">
                          <a:latin typeface="Arial"/>
                          <a:ea typeface="Times New Roman"/>
                          <a:cs typeface="Times New Roman"/>
                        </a:rPr>
                        <a:t>1 </a:t>
                      </a:r>
                      <a:r>
                        <a:rPr lang="fr-CA" sz="1400" dirty="0" smtClean="0">
                          <a:latin typeface="Arial"/>
                          <a:ea typeface="Times New Roman"/>
                          <a:cs typeface="Times New Roman"/>
                        </a:rPr>
                        <a:t>cannette ou bouteille</a:t>
                      </a:r>
                      <a:endParaRPr lang="fr-CA" sz="2800" dirty="0">
                        <a:latin typeface="Times New Roman"/>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algn="ctr">
                        <a:spcAft>
                          <a:spcPts val="0"/>
                        </a:spcAft>
                      </a:pPr>
                      <a:endParaRPr lang="fr-CA" sz="1400" dirty="0">
                        <a:solidFill>
                          <a:schemeClr val="tx1"/>
                        </a:solidFill>
                        <a:latin typeface="Arial"/>
                        <a:ea typeface="Times New Roman"/>
                        <a:cs typeface="Times New Roman"/>
                      </a:endParaRPr>
                    </a:p>
                  </a:txBody>
                  <a:tcPr marL="17780" marR="17780" marT="17780" marB="1778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r>
              <a:tr h="1308689">
                <a:tc>
                  <a:txBody>
                    <a:bodyPr/>
                    <a:lstStyle/>
                    <a:p>
                      <a:pPr>
                        <a:spcAft>
                          <a:spcPts val="0"/>
                        </a:spcAft>
                      </a:pPr>
                      <a:r>
                        <a:rPr lang="en-US" sz="1400" dirty="0">
                          <a:latin typeface="Arial"/>
                          <a:ea typeface="Times New Roman"/>
                          <a:cs typeface="Times New Roman"/>
                        </a:rPr>
                        <a:t>A-Rush</a:t>
                      </a:r>
                      <a:r>
                        <a:rPr lang="en-US" sz="1400" baseline="30000" dirty="0" smtClean="0">
                          <a:latin typeface="Arial"/>
                          <a:ea typeface="Times New Roman"/>
                          <a:cs typeface="Times New Roman"/>
                        </a:rPr>
                        <a:t>®</a:t>
                      </a:r>
                      <a:r>
                        <a:rPr lang="en-US" sz="1400" dirty="0" smtClean="0">
                          <a:latin typeface="Arial"/>
                          <a:ea typeface="Times New Roman"/>
                          <a:cs typeface="Times New Roman"/>
                        </a:rPr>
                        <a:t>, </a:t>
                      </a:r>
                      <a:r>
                        <a:rPr lang="en-US" sz="1400" dirty="0">
                          <a:latin typeface="Arial"/>
                          <a:ea typeface="Times New Roman"/>
                          <a:cs typeface="Times New Roman"/>
                        </a:rPr>
                        <a:t>Red Bull</a:t>
                      </a:r>
                      <a:r>
                        <a:rPr lang="en-US" sz="1400" baseline="30000" dirty="0" smtClean="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 </a:t>
                      </a:r>
                      <a:r>
                        <a:rPr lang="en-US" sz="1400" i="1" dirty="0">
                          <a:latin typeface="Arial"/>
                          <a:ea typeface="Times New Roman"/>
                          <a:cs typeface="Times New Roman"/>
                        </a:rPr>
                        <a:t>Java –</a:t>
                      </a:r>
                      <a:r>
                        <a:rPr lang="en-US" sz="1400" i="1" dirty="0" err="1">
                          <a:latin typeface="Arial"/>
                          <a:ea typeface="Times New Roman"/>
                          <a:cs typeface="Times New Roman"/>
                        </a:rPr>
                        <a:t>Loca</a:t>
                      </a:r>
                      <a:r>
                        <a:rPr lang="en-US" sz="1400" i="1" dirty="0">
                          <a:latin typeface="Arial"/>
                          <a:ea typeface="Times New Roman"/>
                          <a:cs typeface="Times New Roman"/>
                        </a:rPr>
                        <a:t> </a:t>
                      </a:r>
                      <a:r>
                        <a:rPr lang="en-US" sz="1400" i="1" dirty="0" err="1">
                          <a:latin typeface="Arial"/>
                          <a:ea typeface="Times New Roman"/>
                          <a:cs typeface="Times New Roman"/>
                        </a:rPr>
                        <a:t>Moca</a:t>
                      </a:r>
                      <a:r>
                        <a:rPr lang="en-US" sz="1400" baseline="30000" dirty="0">
                          <a:latin typeface="Arial"/>
                          <a:ea typeface="Times New Roman"/>
                          <a:cs typeface="Times New Roman"/>
                        </a:rPr>
                        <a:t>®</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Full Throttle</a:t>
                      </a:r>
                      <a:r>
                        <a:rPr lang="en-US" sz="1400" baseline="30000" dirty="0" smtClean="0">
                          <a:latin typeface="Arial"/>
                          <a:ea typeface="Times New Roman"/>
                          <a:cs typeface="Times New Roman"/>
                        </a:rPr>
                        <a:t>®</a:t>
                      </a:r>
                      <a:r>
                        <a:rPr lang="en-US" sz="1400" dirty="0" smtClean="0">
                          <a:latin typeface="Arial"/>
                          <a:ea typeface="Times New Roman"/>
                          <a:cs typeface="Times New Roman"/>
                        </a:rPr>
                        <a:t>, </a:t>
                      </a:r>
                      <a:r>
                        <a:rPr lang="en-US" sz="1400" dirty="0">
                          <a:latin typeface="Arial"/>
                          <a:ea typeface="Times New Roman"/>
                          <a:cs typeface="Times New Roman"/>
                        </a:rPr>
                        <a:t>Red Bull</a:t>
                      </a:r>
                      <a:r>
                        <a:rPr lang="en-US" sz="1400" baseline="30000" dirty="0" smtClean="0">
                          <a:latin typeface="Arial"/>
                          <a:ea typeface="Times New Roman"/>
                          <a:cs typeface="Times New Roman"/>
                        </a:rPr>
                        <a:t>®</a:t>
                      </a:r>
                      <a:r>
                        <a:rPr lang="en-US" sz="1400" dirty="0" smtClean="0">
                          <a:latin typeface="Arial"/>
                          <a:ea typeface="Times New Roman"/>
                          <a:cs typeface="Times New Roman"/>
                        </a:rPr>
                        <a:t>,  et </a:t>
                      </a:r>
                      <a:r>
                        <a:rPr lang="en-US" sz="1400" dirty="0" err="1" smtClean="0">
                          <a:latin typeface="Arial"/>
                          <a:ea typeface="Times New Roman"/>
                          <a:cs typeface="Times New Roman"/>
                        </a:rPr>
                        <a:t>Sobe</a:t>
                      </a:r>
                      <a:r>
                        <a:rPr lang="en-US" sz="1400" dirty="0" smtClean="0">
                          <a:latin typeface="Arial"/>
                          <a:ea typeface="Times New Roman"/>
                          <a:cs typeface="Times New Roman"/>
                        </a:rPr>
                        <a:t> </a:t>
                      </a:r>
                      <a:r>
                        <a:rPr lang="en-US" sz="1400" dirty="0">
                          <a:latin typeface="Arial"/>
                          <a:ea typeface="Times New Roman"/>
                          <a:cs typeface="Times New Roman"/>
                        </a:rPr>
                        <a:t>No Fear</a:t>
                      </a:r>
                      <a:r>
                        <a:rPr lang="en-US" sz="1400" baseline="30000" dirty="0" smtClean="0">
                          <a:latin typeface="Arial"/>
                          <a:ea typeface="Times New Roman"/>
                          <a:cs typeface="Times New Roman"/>
                        </a:rPr>
                        <a:t>®</a:t>
                      </a:r>
                      <a:r>
                        <a:rPr lang="en-US" sz="1400" dirty="0" smtClean="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Amp</a:t>
                      </a:r>
                      <a:r>
                        <a:rPr lang="fr-CA" sz="1400" baseline="30000" dirty="0">
                          <a:latin typeface="Arial"/>
                          <a:ea typeface="Times New Roman"/>
                          <a:cs typeface="Times New Roman"/>
                        </a:rPr>
                        <a:t>®</a:t>
                      </a:r>
                      <a:r>
                        <a:rPr lang="en-US" sz="1400" dirty="0">
                          <a:latin typeface="Arial"/>
                          <a:ea typeface="Times New Roman"/>
                          <a:cs typeface="Times New Roman"/>
                        </a:rPr>
                        <a:t>, 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smtClean="0">
                          <a:latin typeface="Arial"/>
                          <a:ea typeface="Times New Roman"/>
                          <a:cs typeface="Times New Roman"/>
                        </a:rPr>
                        <a:t>®</a:t>
                      </a:r>
                      <a:r>
                        <a:rPr lang="en-US" sz="1400" dirty="0" smtClean="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NOS</a:t>
                      </a:r>
                      <a:r>
                        <a:rPr lang="fr-CA" sz="1400" baseline="30000" dirty="0">
                          <a:latin typeface="Arial"/>
                          <a:ea typeface="Times New Roman"/>
                          <a:cs typeface="Times New Roman"/>
                        </a:rPr>
                        <a:t>®</a:t>
                      </a:r>
                      <a:r>
                        <a:rPr lang="en-US" sz="1400" dirty="0">
                          <a:latin typeface="Arial"/>
                          <a:ea typeface="Times New Roman"/>
                          <a:cs typeface="Times New Roman"/>
                        </a:rPr>
                        <a:t>   	</a:t>
                      </a:r>
                      <a:endParaRPr lang="fr-CA" sz="2800" dirty="0">
                        <a:latin typeface="Times New Roman"/>
                        <a:ea typeface="Times New Roman"/>
                        <a:cs typeface="Times New Roman"/>
                      </a:endParaRPr>
                    </a:p>
                    <a:p>
                      <a:pPr>
                        <a:spcAft>
                          <a:spcPts val="0"/>
                        </a:spcAft>
                      </a:pPr>
                      <a:r>
                        <a:rPr lang="en-US" sz="1400" dirty="0">
                          <a:latin typeface="Arial"/>
                          <a:ea typeface="Times New Roman"/>
                          <a:cs typeface="Times New Roman"/>
                        </a:rPr>
                        <a:t>Monster</a:t>
                      </a:r>
                      <a:r>
                        <a:rPr lang="fr-CA" sz="1400" baseline="30000" dirty="0">
                          <a:latin typeface="Arial"/>
                          <a:ea typeface="Times New Roman"/>
                          <a:cs typeface="Times New Roman"/>
                        </a:rPr>
                        <a:t>®</a:t>
                      </a:r>
                      <a:r>
                        <a:rPr lang="en-US" sz="1400" dirty="0">
                          <a:latin typeface="Arial"/>
                          <a:ea typeface="Times New Roman"/>
                          <a:cs typeface="Times New Roman"/>
                        </a:rPr>
                        <a:t>, </a:t>
                      </a:r>
                      <a:r>
                        <a:rPr lang="en-US" sz="1400" dirty="0" err="1">
                          <a:latin typeface="Arial"/>
                          <a:ea typeface="Times New Roman"/>
                          <a:cs typeface="Times New Roman"/>
                        </a:rPr>
                        <a:t>Rockstar</a:t>
                      </a:r>
                      <a:r>
                        <a:rPr lang="fr-CA" sz="1400" baseline="30000" dirty="0">
                          <a:latin typeface="Arial"/>
                          <a:ea typeface="Times New Roman"/>
                          <a:cs typeface="Times New Roman"/>
                        </a:rPr>
                        <a:t>®</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latin typeface="Arial"/>
                          <a:ea typeface="Times New Roman"/>
                          <a:cs typeface="Times New Roman"/>
                        </a:rPr>
                        <a:t>250</a:t>
                      </a:r>
                      <a:endParaRPr lang="fr-CA" sz="2800" dirty="0">
                        <a:latin typeface="Times New Roman"/>
                        <a:ea typeface="Times New Roman"/>
                        <a:cs typeface="Times New Roman"/>
                      </a:endParaRPr>
                    </a:p>
                    <a:p>
                      <a:pPr algn="ctr">
                        <a:spcAft>
                          <a:spcPts val="0"/>
                        </a:spcAft>
                      </a:pPr>
                      <a:r>
                        <a:rPr lang="fr-CA" sz="1400" dirty="0">
                          <a:latin typeface="Arial"/>
                          <a:ea typeface="Times New Roman"/>
                          <a:cs typeface="Times New Roman"/>
                        </a:rPr>
                        <a:t>444</a:t>
                      </a:r>
                      <a:endParaRPr lang="fr-CA" sz="2800" dirty="0">
                        <a:latin typeface="Times New Roman"/>
                        <a:ea typeface="Times New Roman"/>
                        <a:cs typeface="Times New Roman"/>
                      </a:endParaRPr>
                    </a:p>
                    <a:p>
                      <a:pPr algn="ctr">
                        <a:spcAft>
                          <a:spcPts val="0"/>
                        </a:spcAft>
                      </a:pPr>
                      <a:endParaRPr lang="fr-CA" sz="1400" dirty="0" smtClean="0">
                        <a:latin typeface="Arial"/>
                        <a:ea typeface="Times New Roman"/>
                        <a:cs typeface="Times New Roman"/>
                      </a:endParaRPr>
                    </a:p>
                    <a:p>
                      <a:pPr algn="ctr">
                        <a:spcAft>
                          <a:spcPts val="0"/>
                        </a:spcAft>
                      </a:pPr>
                      <a:r>
                        <a:rPr lang="fr-CA" sz="1400" dirty="0" smtClean="0">
                          <a:latin typeface="Arial"/>
                          <a:ea typeface="Times New Roman"/>
                          <a:cs typeface="Times New Roman"/>
                        </a:rPr>
                        <a:t>473</a:t>
                      </a:r>
                      <a:endParaRPr lang="fr-CA" sz="2800" dirty="0">
                        <a:latin typeface="Times New Roman"/>
                        <a:ea typeface="Times New Roman"/>
                        <a:cs typeface="Times New Roman"/>
                      </a:endParaRPr>
                    </a:p>
                    <a:p>
                      <a:pPr algn="ctr">
                        <a:spcAft>
                          <a:spcPts val="0"/>
                        </a:spcAft>
                      </a:pPr>
                      <a:r>
                        <a:rPr lang="fr-CA" sz="1400" dirty="0" smtClean="0">
                          <a:latin typeface="Arial"/>
                          <a:ea typeface="Times New Roman"/>
                          <a:cs typeface="Times New Roman"/>
                        </a:rPr>
                        <a:t>473</a:t>
                      </a:r>
                    </a:p>
                    <a:p>
                      <a:pPr algn="ctr">
                        <a:spcAft>
                          <a:spcPts val="0"/>
                        </a:spcAft>
                      </a:pPr>
                      <a:r>
                        <a:rPr lang="fr-CA" sz="1400" dirty="0" smtClean="0">
                          <a:latin typeface="Arial"/>
                          <a:ea typeface="Times New Roman"/>
                          <a:cs typeface="Times New Roman"/>
                        </a:rPr>
                        <a:t>650</a:t>
                      </a:r>
                    </a:p>
                    <a:p>
                      <a:pPr algn="ctr">
                        <a:spcAft>
                          <a:spcPts val="0"/>
                        </a:spcAft>
                      </a:pPr>
                      <a:r>
                        <a:rPr lang="fr-CA" sz="1400" dirty="0" smtClean="0">
                          <a:latin typeface="Arial"/>
                          <a:ea typeface="Times New Roman"/>
                          <a:cs typeface="Times New Roman"/>
                        </a:rPr>
                        <a:t>710</a:t>
                      </a:r>
                      <a:endParaRPr lang="fr-CA" sz="2800" dirty="0">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a:spcAft>
                          <a:spcPts val="0"/>
                        </a:spcAft>
                      </a:pPr>
                      <a:r>
                        <a:rPr lang="fr-CA" sz="1400" dirty="0">
                          <a:solidFill>
                            <a:schemeClr val="tx1"/>
                          </a:solidFill>
                          <a:latin typeface="Arial"/>
                          <a:ea typeface="Times New Roman"/>
                          <a:cs typeface="Times New Roman"/>
                        </a:rPr>
                        <a:t>80</a:t>
                      </a:r>
                      <a:endParaRPr lang="fr-CA" sz="2800" dirty="0">
                        <a:solidFill>
                          <a:schemeClr val="tx1"/>
                        </a:solidFill>
                        <a:latin typeface="Times New Roman"/>
                        <a:ea typeface="Times New Roman"/>
                        <a:cs typeface="Times New Roman"/>
                      </a:endParaRPr>
                    </a:p>
                    <a:p>
                      <a:pPr algn="ctr">
                        <a:spcAft>
                          <a:spcPts val="0"/>
                        </a:spcAft>
                      </a:pPr>
                      <a:r>
                        <a:rPr lang="fr-CA" sz="1400" dirty="0">
                          <a:solidFill>
                            <a:srgbClr val="FF0000"/>
                          </a:solidFill>
                          <a:latin typeface="Arial"/>
                          <a:ea typeface="Times New Roman"/>
                          <a:cs typeface="Times New Roman"/>
                        </a:rPr>
                        <a:t>190</a:t>
                      </a:r>
                      <a:endParaRPr lang="fr-CA" sz="2800" dirty="0">
                        <a:solidFill>
                          <a:srgbClr val="FF0000"/>
                        </a:solidFill>
                        <a:latin typeface="Times New Roman"/>
                        <a:ea typeface="Times New Roman"/>
                        <a:cs typeface="Times New Roman"/>
                      </a:endParaRPr>
                    </a:p>
                    <a:p>
                      <a:pPr algn="ctr">
                        <a:spcAft>
                          <a:spcPts val="0"/>
                        </a:spcAft>
                      </a:pPr>
                      <a:endParaRPr lang="fr-CA" sz="1400" dirty="0" smtClean="0">
                        <a:solidFill>
                          <a:schemeClr val="tx1"/>
                        </a:solidFill>
                        <a:latin typeface="Arial"/>
                        <a:ea typeface="Times New Roman"/>
                        <a:cs typeface="Times New Roman"/>
                      </a:endParaRPr>
                    </a:p>
                    <a:p>
                      <a:pPr algn="ctr">
                        <a:spcAft>
                          <a:spcPts val="0"/>
                        </a:spcAft>
                      </a:pPr>
                      <a:r>
                        <a:rPr lang="fr-CA" sz="1400" dirty="0" smtClean="0">
                          <a:solidFill>
                            <a:schemeClr val="tx1"/>
                          </a:solidFill>
                          <a:latin typeface="Arial"/>
                          <a:ea typeface="Times New Roman"/>
                          <a:cs typeface="Times New Roman"/>
                        </a:rPr>
                        <a:t>141-151</a:t>
                      </a:r>
                      <a:endParaRPr lang="fr-CA" sz="2800" dirty="0">
                        <a:solidFill>
                          <a:schemeClr val="tx1"/>
                        </a:solidFill>
                        <a:latin typeface="Times New Roman"/>
                        <a:ea typeface="Times New Roman"/>
                        <a:cs typeface="Times New Roman"/>
                      </a:endParaRPr>
                    </a:p>
                    <a:p>
                      <a:pPr algn="ctr">
                        <a:spcAft>
                          <a:spcPts val="0"/>
                        </a:spcAft>
                      </a:pPr>
                      <a:r>
                        <a:rPr lang="fr-CA" sz="1400" dirty="0" smtClean="0">
                          <a:solidFill>
                            <a:schemeClr val="tx1"/>
                          </a:solidFill>
                          <a:latin typeface="Arial"/>
                          <a:ea typeface="Times New Roman"/>
                          <a:cs typeface="Times New Roman"/>
                        </a:rPr>
                        <a:t>142-</a:t>
                      </a:r>
                      <a:r>
                        <a:rPr lang="fr-CA" sz="1400" dirty="0" smtClean="0">
                          <a:solidFill>
                            <a:srgbClr val="FF0000"/>
                          </a:solidFill>
                          <a:latin typeface="Arial"/>
                          <a:ea typeface="Times New Roman"/>
                          <a:cs typeface="Times New Roman"/>
                        </a:rPr>
                        <a:t>164</a:t>
                      </a:r>
                      <a:endParaRPr lang="fr-CA" sz="2800" dirty="0">
                        <a:solidFill>
                          <a:srgbClr val="FF0000"/>
                        </a:solidFill>
                        <a:latin typeface="Times New Roman"/>
                        <a:ea typeface="Times New Roman"/>
                        <a:cs typeface="Times New Roman"/>
                      </a:endParaRPr>
                    </a:p>
                    <a:p>
                      <a:pPr algn="ctr">
                        <a:spcAft>
                          <a:spcPts val="0"/>
                        </a:spcAft>
                      </a:pPr>
                      <a:r>
                        <a:rPr lang="fr-CA" sz="1400" dirty="0">
                          <a:solidFill>
                            <a:srgbClr val="FF0000"/>
                          </a:solidFill>
                          <a:latin typeface="Arial"/>
                          <a:ea typeface="Times New Roman"/>
                          <a:cs typeface="Times New Roman"/>
                        </a:rPr>
                        <a:t>343</a:t>
                      </a:r>
                      <a:endParaRPr lang="fr-CA" sz="2800" dirty="0">
                        <a:solidFill>
                          <a:srgbClr val="FF0000"/>
                        </a:solidFill>
                        <a:latin typeface="Times New Roman"/>
                        <a:ea typeface="Times New Roman"/>
                        <a:cs typeface="Times New Roman"/>
                      </a:endParaRPr>
                    </a:p>
                    <a:p>
                      <a:pPr algn="ctr">
                        <a:spcAft>
                          <a:spcPts val="0"/>
                        </a:spcAft>
                      </a:pPr>
                      <a:r>
                        <a:rPr lang="fr-CA" sz="1400" dirty="0">
                          <a:solidFill>
                            <a:srgbClr val="FF0000"/>
                          </a:solidFill>
                          <a:latin typeface="Arial"/>
                          <a:ea typeface="Times New Roman"/>
                          <a:cs typeface="Times New Roman"/>
                        </a:rPr>
                        <a:t>246</a:t>
                      </a:r>
                      <a:endParaRPr lang="fr-CA" sz="2800" dirty="0">
                        <a:solidFill>
                          <a:srgbClr val="FF0000"/>
                        </a:solidFill>
                        <a:latin typeface="Times New Roman"/>
                        <a:ea typeface="Times New Roman"/>
                        <a:cs typeface="Times New Roman"/>
                      </a:endParaRPr>
                    </a:p>
                  </a:txBody>
                  <a:tcPr marL="17780" marR="17780" marT="17780" marB="1778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1" name="Espace réservé du contenu 10"/>
          <p:cNvSpPr>
            <a:spLocks noGrp="1"/>
          </p:cNvSpPr>
          <p:nvPr>
            <p:ph idx="1"/>
            <p:custDataLst>
              <p:tags r:id="rId3"/>
            </p:custDataLst>
          </p:nvPr>
        </p:nvSpPr>
        <p:spPr>
          <a:xfrm>
            <a:off x="107504" y="1600200"/>
            <a:ext cx="8712968" cy="5141167"/>
          </a:xfrm>
        </p:spPr>
        <p:txBody>
          <a:bodyPr/>
          <a:lstStyle/>
          <a:p>
            <a:pPr lvl="1">
              <a:buNone/>
            </a:pPr>
            <a:r>
              <a:rPr lang="fr-CA" dirty="0" smtClean="0"/>
              <a:t>	</a:t>
            </a:r>
            <a:r>
              <a:rPr lang="fr-CA" sz="2600" dirty="0" smtClean="0">
                <a:solidFill>
                  <a:schemeClr val="accent5">
                    <a:lumMod val="90000"/>
                  </a:schemeClr>
                </a:solidFill>
              </a:rPr>
              <a:t>Mise en application de la réglementation sur les produits de santé naturels graduelle et </a:t>
            </a:r>
            <a:r>
              <a:rPr lang="fr-CA" sz="2600" b="1" dirty="0" smtClean="0">
                <a:solidFill>
                  <a:schemeClr val="accent5">
                    <a:lumMod val="90000"/>
                  </a:schemeClr>
                </a:solidFill>
              </a:rPr>
              <a:t>non complétée </a:t>
            </a:r>
            <a:r>
              <a:rPr lang="fr-CA" sz="2600" dirty="0" smtClean="0">
                <a:solidFill>
                  <a:schemeClr val="accent5">
                    <a:lumMod val="90000"/>
                  </a:schemeClr>
                </a:solidFill>
              </a:rPr>
              <a:t>:</a:t>
            </a:r>
          </a:p>
          <a:p>
            <a:endParaRPr lang="fr-CA" sz="1400" dirty="0" smtClean="0"/>
          </a:p>
          <a:p>
            <a:pPr>
              <a:buClr>
                <a:srgbClr val="E5ED9D"/>
              </a:buClr>
              <a:buFont typeface="Wingdings" pitchFamily="2" charset="2"/>
              <a:buChar char="Ø"/>
            </a:pPr>
            <a:r>
              <a:rPr lang="fr-CA" sz="2400" dirty="0" smtClean="0"/>
              <a:t> </a:t>
            </a:r>
            <a:r>
              <a:rPr lang="fr-CA" sz="2400" dirty="0" smtClean="0">
                <a:solidFill>
                  <a:schemeClr val="bg1"/>
                </a:solidFill>
              </a:rPr>
              <a:t>Présence sur le marché de</a:t>
            </a:r>
          </a:p>
          <a:p>
            <a:pPr>
              <a:buClr>
                <a:schemeClr val="accent2"/>
              </a:buClr>
            </a:pPr>
            <a:r>
              <a:rPr lang="fr-CA" sz="2400" dirty="0" smtClean="0">
                <a:solidFill>
                  <a:schemeClr val="bg1"/>
                </a:solidFill>
              </a:rPr>
              <a:t>     produits </a:t>
            </a:r>
            <a:r>
              <a:rPr lang="fr-CA" sz="2400" b="1" dirty="0" smtClean="0">
                <a:solidFill>
                  <a:schemeClr val="bg1"/>
                </a:solidFill>
              </a:rPr>
              <a:t>non </a:t>
            </a:r>
            <a:r>
              <a:rPr lang="fr-CA" sz="2400" b="1" dirty="0" smtClean="0">
                <a:solidFill>
                  <a:schemeClr val="bg1"/>
                </a:solidFill>
              </a:rPr>
              <a:t>homologués </a:t>
            </a:r>
            <a:r>
              <a:rPr lang="fr-CA" sz="2400" dirty="0" smtClean="0">
                <a:solidFill>
                  <a:schemeClr val="bg1"/>
                </a:solidFill>
              </a:rPr>
              <a:t>:</a:t>
            </a:r>
            <a:endParaRPr lang="fr-CA" sz="2400" dirty="0" smtClean="0">
              <a:solidFill>
                <a:schemeClr val="bg1"/>
              </a:solidFill>
            </a:endParaRPr>
          </a:p>
          <a:p>
            <a:pPr lvl="1">
              <a:buClr>
                <a:schemeClr val="accent1"/>
              </a:buClr>
            </a:pPr>
            <a:r>
              <a:rPr lang="fr-CA" sz="2200" dirty="0" smtClean="0">
                <a:solidFill>
                  <a:schemeClr val="bg1"/>
                </a:solidFill>
              </a:rPr>
              <a:t>quantités élevées de </a:t>
            </a:r>
            <a:r>
              <a:rPr lang="fr-CA" sz="2200" dirty="0" smtClean="0"/>
              <a:t>caféine</a:t>
            </a:r>
          </a:p>
          <a:p>
            <a:pPr lvl="1">
              <a:buClr>
                <a:schemeClr val="accent1"/>
              </a:buClr>
            </a:pPr>
            <a:r>
              <a:rPr lang="fr-CA" sz="2200" dirty="0" smtClean="0"/>
              <a:t>absence d’affichage des </a:t>
            </a:r>
          </a:p>
          <a:p>
            <a:pPr lvl="1">
              <a:buClr>
                <a:schemeClr val="accent1"/>
              </a:buClr>
              <a:buNone/>
            </a:pPr>
            <a:r>
              <a:rPr lang="fr-CA" sz="2200" dirty="0" smtClean="0"/>
              <a:t>     conditions d’usage et mises</a:t>
            </a:r>
          </a:p>
          <a:p>
            <a:pPr lvl="1">
              <a:buClr>
                <a:schemeClr val="accent1"/>
              </a:buClr>
              <a:buNone/>
            </a:pPr>
            <a:r>
              <a:rPr lang="fr-CA" sz="2200" dirty="0" smtClean="0"/>
              <a:t>     en garde</a:t>
            </a:r>
          </a:p>
          <a:p>
            <a:endParaRPr lang="fr-CA"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p:cNvSpPr>
          <p:nvPr>
            <p:ph type="title"/>
            <p:custDataLst>
              <p:tags r:id="rId1"/>
            </p:custDataLst>
          </p:nvPr>
        </p:nvSpPr>
        <p:spPr bwMode="auto">
          <a:xfrm>
            <a:off x="539552" y="1700808"/>
            <a:ext cx="8064896" cy="4068167"/>
          </a:xfrm>
        </p:spPr>
        <p:txBody>
          <a:bodyPr wrap="square" tIns="45720" bIns="45720" numCol="1" anchorCtr="0" compatLnSpc="1">
            <a:prstTxWarp prst="textNoShape">
              <a:avLst/>
            </a:prstTxWarp>
          </a:bodyPr>
          <a:lstStyle/>
          <a:p>
            <a:pPr>
              <a:defRPr/>
            </a:pPr>
            <a:r>
              <a:rPr lang="fr-CA" sz="3600" b="0" dirty="0" smtClean="0">
                <a:effectLst>
                  <a:outerShdw blurRad="38100" dist="38100" dir="2700000" algn="tl">
                    <a:srgbClr val="C0C0C0"/>
                  </a:outerShdw>
                </a:effectLst>
              </a:rPr>
              <a:t>Que peut-on conclure à la lumière de l’état actuel des connaissances sur les boissons énergisantes?</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4200" dirty="0"/>
          </a:p>
        </p:txBody>
      </p:sp>
      <p:sp>
        <p:nvSpPr>
          <p:cNvPr id="35843" name="Espace réservé du contenu 2"/>
          <p:cNvSpPr>
            <a:spLocks noGrp="1"/>
          </p:cNvSpPr>
          <p:nvPr>
            <p:ph idx="1"/>
            <p:custDataLst>
              <p:tags r:id="rId2"/>
            </p:custDataLst>
          </p:nvPr>
        </p:nvSpPr>
        <p:spPr>
          <a:xfrm>
            <a:off x="467543" y="1628775"/>
            <a:ext cx="8208913" cy="5083175"/>
          </a:xfrm>
        </p:spPr>
        <p:txBody>
          <a:bodyPr/>
          <a:lstStyle/>
          <a:p>
            <a:pPr>
              <a:lnSpc>
                <a:spcPct val="150000"/>
              </a:lnSpc>
            </a:pPr>
            <a:r>
              <a:rPr lang="fr-CA" sz="3200" dirty="0" smtClean="0"/>
              <a:t>Adultes en bonne santé</a:t>
            </a:r>
          </a:p>
          <a:p>
            <a:pPr lvl="1">
              <a:lnSpc>
                <a:spcPct val="150000"/>
              </a:lnSpc>
            </a:pPr>
            <a:r>
              <a:rPr lang="fr-CA" dirty="0" smtClean="0"/>
              <a:t>Risques et effets indésirables (liés à la caféine) : </a:t>
            </a:r>
          </a:p>
          <a:p>
            <a:pPr lvl="2"/>
            <a:r>
              <a:rPr lang="fr-CA" sz="2400" dirty="0" smtClean="0"/>
              <a:t>peu élevés, comparables à ceux du café</a:t>
            </a:r>
          </a:p>
          <a:p>
            <a:pPr lvl="2"/>
            <a:r>
              <a:rPr lang="fr-CA" sz="2400" dirty="0" smtClean="0"/>
              <a:t>surtout liés aux modes de consommation (ex. : consommation excessive, combinaison avec l’alcool ou </a:t>
            </a:r>
            <a:r>
              <a:rPr lang="fr-CA" sz="2400" dirty="0" err="1" smtClean="0"/>
              <a:t>Rx</a:t>
            </a:r>
            <a:r>
              <a:rPr lang="fr-CA" sz="2400" dirty="0" smtClean="0"/>
              <a:t>) plutôt qu’à la composition du produit</a:t>
            </a:r>
          </a:p>
          <a:p>
            <a:pPr lvl="1"/>
            <a:endParaRPr lang="fr-CA" sz="1500" dirty="0" smtClean="0"/>
          </a:p>
          <a:p>
            <a:pPr lvl="1"/>
            <a:endParaRPr lang="fr-CA" sz="2400" dirty="0" smtClean="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4200" dirty="0"/>
          </a:p>
        </p:txBody>
      </p:sp>
      <p:sp>
        <p:nvSpPr>
          <p:cNvPr id="35843" name="Espace réservé du contenu 2"/>
          <p:cNvSpPr>
            <a:spLocks noGrp="1"/>
          </p:cNvSpPr>
          <p:nvPr>
            <p:ph idx="1"/>
            <p:custDataLst>
              <p:tags r:id="rId2"/>
            </p:custDataLst>
          </p:nvPr>
        </p:nvSpPr>
        <p:spPr>
          <a:xfrm>
            <a:off x="467543" y="1628775"/>
            <a:ext cx="8208913" cy="5083175"/>
          </a:xfrm>
        </p:spPr>
        <p:txBody>
          <a:bodyPr/>
          <a:lstStyle/>
          <a:p>
            <a:r>
              <a:rPr lang="fr-CA" sz="3200" dirty="0" smtClean="0"/>
              <a:t>Enfants et adolescents</a:t>
            </a:r>
          </a:p>
          <a:p>
            <a:pPr lvl="1"/>
            <a:r>
              <a:rPr lang="fr-CA" dirty="0" smtClean="0"/>
              <a:t>Enjeux potentiels pour la santé : liés la teneur élevée en caféine et en sucre, et à leur acidité </a:t>
            </a:r>
            <a:r>
              <a:rPr lang="fr-CA" b="1" dirty="0" smtClean="0"/>
              <a:t>:</a:t>
            </a:r>
          </a:p>
          <a:p>
            <a:pPr lvl="2"/>
            <a:r>
              <a:rPr lang="fr-CA" sz="2400" dirty="0" smtClean="0"/>
              <a:t>intoxication à la caféine, troubles du sommeil, problèmes de santé dentaire, excès de poids</a:t>
            </a:r>
          </a:p>
          <a:p>
            <a:pPr lvl="1"/>
            <a:endParaRPr lang="fr-CA" sz="1500" dirty="0" smtClean="0"/>
          </a:p>
          <a:p>
            <a:pPr lvl="1"/>
            <a:endParaRPr lang="fr-CA" sz="2400"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3600" dirty="0"/>
          </a:p>
        </p:txBody>
      </p:sp>
      <p:sp>
        <p:nvSpPr>
          <p:cNvPr id="36867" name="Espace réservé du contenu 2"/>
          <p:cNvSpPr>
            <a:spLocks noGrp="1"/>
          </p:cNvSpPr>
          <p:nvPr>
            <p:ph idx="1"/>
            <p:custDataLst>
              <p:tags r:id="rId2"/>
            </p:custDataLst>
          </p:nvPr>
        </p:nvSpPr>
        <p:spPr>
          <a:xfrm>
            <a:off x="467544" y="1628775"/>
            <a:ext cx="8208912" cy="4392513"/>
          </a:xfrm>
        </p:spPr>
        <p:txBody>
          <a:bodyPr/>
          <a:lstStyle/>
          <a:p>
            <a:r>
              <a:rPr lang="fr-CA" sz="2800" dirty="0" smtClean="0"/>
              <a:t>Enjeux liés aux pratiques de commercialisation : </a:t>
            </a:r>
          </a:p>
          <a:p>
            <a:pPr lvl="1"/>
            <a:r>
              <a:rPr lang="fr-CA" sz="2400" dirty="0" smtClean="0"/>
              <a:t>attrait d’une </a:t>
            </a:r>
            <a:r>
              <a:rPr lang="fr-CA" sz="2400" b="1" dirty="0" smtClean="0"/>
              <a:t>jeune clientèle</a:t>
            </a:r>
          </a:p>
          <a:p>
            <a:pPr lvl="1"/>
            <a:r>
              <a:rPr lang="fr-CA" sz="2400" b="1" dirty="0" smtClean="0"/>
              <a:t>normalisation</a:t>
            </a:r>
            <a:r>
              <a:rPr lang="fr-CA" sz="2400" dirty="0" smtClean="0"/>
              <a:t> d’une consommation fréquente de quantités importantes de caféine et de sucre</a:t>
            </a:r>
          </a:p>
          <a:p>
            <a:pPr lvl="1"/>
            <a:r>
              <a:rPr lang="fr-CA" sz="2400" b="1" dirty="0" smtClean="0"/>
              <a:t>banalisation</a:t>
            </a:r>
            <a:r>
              <a:rPr lang="fr-CA" sz="2400" dirty="0" smtClean="0"/>
              <a:t> de l’usage de substances stimulantes à des fins récréatives ou de performance</a:t>
            </a:r>
          </a:p>
          <a:p>
            <a:endParaRPr lang="fr-CA" sz="1500" dirty="0" smtClean="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3600" dirty="0"/>
          </a:p>
        </p:txBody>
      </p:sp>
      <p:sp>
        <p:nvSpPr>
          <p:cNvPr id="36867" name="Espace réservé du contenu 2"/>
          <p:cNvSpPr>
            <a:spLocks noGrp="1"/>
          </p:cNvSpPr>
          <p:nvPr>
            <p:ph idx="1"/>
            <p:custDataLst>
              <p:tags r:id="rId2"/>
            </p:custDataLst>
          </p:nvPr>
        </p:nvSpPr>
        <p:spPr>
          <a:xfrm>
            <a:off x="467543" y="1628775"/>
            <a:ext cx="8208913" cy="4248497"/>
          </a:xfrm>
        </p:spPr>
        <p:txBody>
          <a:bodyPr/>
          <a:lstStyle/>
          <a:p>
            <a:r>
              <a:rPr lang="fr-CA" sz="2800" dirty="0" smtClean="0"/>
              <a:t>Manque de données de consommation pour :</a:t>
            </a:r>
          </a:p>
          <a:p>
            <a:pPr marL="703263" lvl="2" indent="-319088">
              <a:buClr>
                <a:schemeClr val="accent1">
                  <a:lumMod val="90000"/>
                </a:schemeClr>
              </a:buClr>
              <a:buSzPct val="80000"/>
            </a:pPr>
            <a:r>
              <a:rPr lang="fr-CA" sz="2600" dirty="0" smtClean="0"/>
              <a:t>identifier des cibles d’intervention</a:t>
            </a:r>
          </a:p>
          <a:p>
            <a:pPr marL="703263" lvl="2" indent="-319088">
              <a:buClr>
                <a:schemeClr val="accent1">
                  <a:lumMod val="90000"/>
                </a:schemeClr>
              </a:buClr>
              <a:buSzPct val="80000"/>
            </a:pPr>
            <a:r>
              <a:rPr lang="fr-CA" sz="2600" dirty="0" smtClean="0"/>
              <a:t>évaluer le </a:t>
            </a:r>
            <a:r>
              <a:rPr lang="fr-CA" sz="2600" b="1" dirty="0" smtClean="0"/>
              <a:t>niveau de risque </a:t>
            </a:r>
            <a:r>
              <a:rPr lang="fr-CA" sz="2600" dirty="0" smtClean="0"/>
              <a:t>que représente ce nouveau phénomène pour la santé publique et son importance par rapport aux autres problématiques affectant les jeunes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86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86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86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4200" dirty="0"/>
          </a:p>
        </p:txBody>
      </p:sp>
      <p:sp>
        <p:nvSpPr>
          <p:cNvPr id="44035" name="Espace réservé du contenu 2"/>
          <p:cNvSpPr>
            <a:spLocks noGrp="1"/>
          </p:cNvSpPr>
          <p:nvPr>
            <p:ph idx="1"/>
            <p:custDataLst>
              <p:tags r:id="rId2"/>
            </p:custDataLst>
          </p:nvPr>
        </p:nvSpPr>
        <p:spPr/>
        <p:txBody>
          <a:bodyPr/>
          <a:lstStyle/>
          <a:p>
            <a:pPr>
              <a:lnSpc>
                <a:spcPct val="90000"/>
              </a:lnSpc>
            </a:pPr>
            <a:r>
              <a:rPr lang="fr-CA" sz="2800" b="1" dirty="0" smtClean="0"/>
              <a:t>Surveillance</a:t>
            </a:r>
            <a:r>
              <a:rPr lang="fr-CA" sz="2800" dirty="0" smtClean="0"/>
              <a:t> des habitudes de consommation de boissons énergisantes</a:t>
            </a:r>
          </a:p>
          <a:p>
            <a:pPr lvl="1">
              <a:lnSpc>
                <a:spcPct val="90000"/>
              </a:lnSpc>
            </a:pPr>
            <a:r>
              <a:rPr lang="fr-CA" sz="2400" dirty="0" smtClean="0"/>
              <a:t>fréquence de consommation </a:t>
            </a:r>
            <a:r>
              <a:rPr lang="fr-CA" sz="2000" dirty="0" smtClean="0"/>
              <a:t>(boissons énergisantes ordinaires et avec alcool)</a:t>
            </a:r>
            <a:endParaRPr lang="fr-CA" sz="2400" dirty="0" smtClean="0"/>
          </a:p>
          <a:p>
            <a:pPr lvl="1">
              <a:lnSpc>
                <a:spcPct val="90000"/>
              </a:lnSpc>
            </a:pPr>
            <a:r>
              <a:rPr lang="fr-CA" sz="2400" dirty="0" smtClean="0"/>
              <a:t>nombre de boissons consommées par épisode de consommation</a:t>
            </a:r>
          </a:p>
          <a:p>
            <a:pPr lvl="1">
              <a:lnSpc>
                <a:spcPct val="90000"/>
              </a:lnSpc>
            </a:pPr>
            <a:r>
              <a:rPr lang="fr-CA" sz="2400" dirty="0" smtClean="0"/>
              <a:t>contextes de consommation : ex. : consommation concomitante avec la consommation d’alcool</a:t>
            </a:r>
          </a:p>
          <a:p>
            <a:pPr lvl="1">
              <a:lnSpc>
                <a:spcPct val="90000"/>
              </a:lnSpc>
            </a:pPr>
            <a:endParaRPr lang="fr-CA" sz="1200" dirty="0" smtClean="0"/>
          </a:p>
          <a:p>
            <a:pPr>
              <a:lnSpc>
                <a:spcPct val="90000"/>
              </a:lnSpc>
            </a:pPr>
            <a:r>
              <a:rPr lang="fr-CA" sz="2800" dirty="0" smtClean="0"/>
              <a:t>Surveillance de la consommation de </a:t>
            </a:r>
            <a:r>
              <a:rPr lang="fr-CA" sz="2800" b="1" dirty="0" smtClean="0"/>
              <a:t>tous les produits</a:t>
            </a:r>
            <a:r>
              <a:rPr lang="fr-CA" sz="2800" dirty="0" smtClean="0"/>
              <a:t> contenant de la caféine </a:t>
            </a:r>
            <a:r>
              <a:rPr lang="fr-CA" sz="2400" dirty="0" smtClean="0"/>
              <a:t>(boissons gazeuses, café, thé, chocolat, boissons énergisantes et dérivés…)</a:t>
            </a:r>
            <a:endParaRPr lang="fr-CA" sz="3000" dirty="0"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defRPr/>
            </a:pPr>
            <a:r>
              <a:rPr lang="fr-CA" sz="4200" dirty="0" smtClean="0"/>
              <a:t>Conclusions</a:t>
            </a:r>
            <a:endParaRPr lang="fr-CA" sz="4200" dirty="0"/>
          </a:p>
        </p:txBody>
      </p:sp>
      <p:sp>
        <p:nvSpPr>
          <p:cNvPr id="3" name="Espace réservé du contenu 2"/>
          <p:cNvSpPr>
            <a:spLocks noGrp="1"/>
          </p:cNvSpPr>
          <p:nvPr>
            <p:ph idx="1"/>
            <p:custDataLst>
              <p:tags r:id="rId2"/>
            </p:custDataLst>
          </p:nvPr>
        </p:nvSpPr>
        <p:spPr>
          <a:xfrm>
            <a:off x="457200" y="1774825"/>
            <a:ext cx="8229600" cy="4822825"/>
          </a:xfrm>
        </p:spPr>
        <p:txBody>
          <a:bodyPr>
            <a:normAutofit/>
          </a:bodyPr>
          <a:lstStyle/>
          <a:p>
            <a:pPr>
              <a:defRPr/>
            </a:pPr>
            <a:r>
              <a:rPr lang="fr-CA" sz="3000" dirty="0" smtClean="0"/>
              <a:t>Besoin de </a:t>
            </a:r>
            <a:r>
              <a:rPr lang="fr-CA" sz="3000" b="1" dirty="0" smtClean="0"/>
              <a:t>sensibilisation</a:t>
            </a:r>
            <a:r>
              <a:rPr lang="fr-CA" sz="3000" dirty="0" smtClean="0"/>
              <a:t> des consommateurs, professionnels de la santé, parents, etc. </a:t>
            </a:r>
          </a:p>
          <a:p>
            <a:pPr lvl="1">
              <a:defRPr/>
            </a:pPr>
            <a:r>
              <a:rPr lang="fr-CA" sz="2600" dirty="0" smtClean="0"/>
              <a:t>teneur élevée en caféine et en sucre des BE</a:t>
            </a:r>
          </a:p>
          <a:p>
            <a:pPr lvl="1">
              <a:defRPr/>
            </a:pPr>
            <a:r>
              <a:rPr lang="fr-CA" sz="2600" dirty="0" smtClean="0"/>
              <a:t>conditions d’usage appropriées</a:t>
            </a:r>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pPr algn="ctr">
              <a:defRPr/>
            </a:pPr>
            <a:r>
              <a:rPr lang="fr-CA" sz="4200" dirty="0" smtClean="0"/>
              <a:t>Conclusion</a:t>
            </a:r>
            <a:endParaRPr lang="fr-CA" sz="4200" dirty="0"/>
          </a:p>
        </p:txBody>
      </p:sp>
      <p:sp>
        <p:nvSpPr>
          <p:cNvPr id="3" name="Espace réservé du contenu 2"/>
          <p:cNvSpPr>
            <a:spLocks noGrp="1"/>
          </p:cNvSpPr>
          <p:nvPr>
            <p:ph idx="1"/>
            <p:custDataLst>
              <p:tags r:id="rId2"/>
            </p:custDataLst>
          </p:nvPr>
        </p:nvSpPr>
        <p:spPr>
          <a:xfrm>
            <a:off x="457200" y="1774825"/>
            <a:ext cx="8229600" cy="4822825"/>
          </a:xfrm>
        </p:spPr>
        <p:txBody>
          <a:bodyPr>
            <a:normAutofit/>
          </a:bodyPr>
          <a:lstStyle/>
          <a:p>
            <a:pPr algn="ctr">
              <a:defRPr/>
            </a:pPr>
            <a:r>
              <a:rPr lang="fr-CA" sz="3000" dirty="0" smtClean="0"/>
              <a:t>Ne pas </a:t>
            </a:r>
            <a:r>
              <a:rPr lang="fr-CA" sz="3000" dirty="0" err="1" smtClean="0"/>
              <a:t>démoniser</a:t>
            </a:r>
            <a:r>
              <a:rPr lang="fr-CA" sz="3000" dirty="0" smtClean="0"/>
              <a:t>, sans banaliser…</a:t>
            </a:r>
            <a:endParaRPr lang="fr-CA" sz="2600" dirty="0" smtClean="0"/>
          </a:p>
          <a:p>
            <a:pPr lvl="1">
              <a:defRPr/>
            </a:pPr>
            <a:endParaRPr lang="fr-CA" sz="1500" dirty="0" smtClean="0"/>
          </a:p>
          <a:p>
            <a:pPr lvl="1">
              <a:defRPr/>
            </a:pPr>
            <a:endParaRPr lang="fr-CA" sz="2000" dirty="0" smtClean="0"/>
          </a:p>
          <a:p>
            <a:pPr>
              <a:defRPr/>
            </a:pPr>
            <a:endParaRPr lang="fr-CA" dirty="0" smtClean="0"/>
          </a:p>
          <a:p>
            <a:pPr>
              <a:defRPr/>
            </a:pPr>
            <a:endParaRPr lang="fr-CA" dirty="0" smtClean="0"/>
          </a:p>
          <a:p>
            <a:pPr lvl="1">
              <a:defRPr/>
            </a:pPr>
            <a:endParaRPr lang="fr-CA"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p:cNvPicPr>
            <a:picLocks noChangeAspect="1" noChangeArrowheads="1"/>
          </p:cNvPicPr>
          <p:nvPr>
            <p:custDataLst>
              <p:tags r:id="rId1"/>
            </p:custDataLst>
          </p:nvPr>
        </p:nvPicPr>
        <p:blipFill>
          <a:blip r:embed="rId6" cstate="print"/>
          <a:srcRect/>
          <a:stretch>
            <a:fillRect/>
          </a:stretch>
        </p:blipFill>
        <p:spPr bwMode="auto">
          <a:xfrm>
            <a:off x="971600" y="1988840"/>
            <a:ext cx="3048443" cy="3933056"/>
          </a:xfrm>
          <a:prstGeom prst="rect">
            <a:avLst/>
          </a:prstGeom>
          <a:noFill/>
          <a:ln w="3175">
            <a:solidFill>
              <a:schemeClr val="tx1">
                <a:alpha val="73000"/>
              </a:schemeClr>
            </a:solidFill>
            <a:miter lim="800000"/>
            <a:headEnd/>
            <a:tailEnd/>
          </a:ln>
        </p:spPr>
      </p:pic>
      <p:pic>
        <p:nvPicPr>
          <p:cNvPr id="105475" name="Picture 3"/>
          <p:cNvPicPr>
            <a:picLocks noChangeAspect="1" noChangeArrowheads="1"/>
          </p:cNvPicPr>
          <p:nvPr>
            <p:custDataLst>
              <p:tags r:id="rId2"/>
            </p:custDataLst>
          </p:nvPr>
        </p:nvPicPr>
        <p:blipFill>
          <a:blip r:embed="rId7" cstate="print"/>
          <a:srcRect/>
          <a:stretch>
            <a:fillRect/>
          </a:stretch>
        </p:blipFill>
        <p:spPr bwMode="auto">
          <a:xfrm>
            <a:off x="4788024" y="1988840"/>
            <a:ext cx="3054029" cy="3960439"/>
          </a:xfrm>
          <a:prstGeom prst="rect">
            <a:avLst/>
          </a:prstGeom>
          <a:noFill/>
          <a:ln w="3175">
            <a:solidFill>
              <a:schemeClr val="tx1">
                <a:alpha val="47000"/>
              </a:schemeClr>
            </a:solidFill>
            <a:miter lim="800000"/>
            <a:headEnd/>
            <a:tailEnd/>
          </a:ln>
        </p:spPr>
      </p:pic>
      <p:sp>
        <p:nvSpPr>
          <p:cNvPr id="12" name="Titre 8"/>
          <p:cNvSpPr txBox="1">
            <a:spLocks/>
          </p:cNvSpPr>
          <p:nvPr>
            <p:custDataLst>
              <p:tags r:id="rId3"/>
            </p:custDataLst>
          </p:nvPr>
        </p:nvSpPr>
        <p:spPr>
          <a:xfrm>
            <a:off x="179512" y="116632"/>
            <a:ext cx="8784976" cy="1296144"/>
          </a:xfrm>
          <a:prstGeom prst="rect">
            <a:avLst/>
          </a:prstGeom>
        </p:spPr>
        <p:txBody>
          <a:bodyPr vert="horz" lIns="73152" rIns="45720" bIns="0" rtlCol="0" anchor="b">
            <a:normAutofit fontScale="92500" lnSpcReduction="10000"/>
            <a:scene3d>
              <a:camera prst="orthographicFront"/>
              <a:lightRig rig="threePt" dir="t">
                <a:rot lat="0" lon="0" rev="4800000"/>
              </a:lightRig>
            </a:scene3d>
            <a:sp3d prstMaterial="matte"/>
          </a:bodyPr>
          <a:lstStyle/>
          <a:p>
            <a:pPr marL="180975" fontAlgn="auto">
              <a:spcBef>
                <a:spcPts val="0"/>
              </a:spcBef>
              <a:spcAft>
                <a:spcPts val="0"/>
              </a:spcAft>
              <a:defRPr/>
            </a:pPr>
            <a:r>
              <a:rPr lang="fr-CA" sz="2400" dirty="0" smtClean="0">
                <a:solidFill>
                  <a:schemeClr val="bg1"/>
                </a:solidFill>
              </a:rPr>
              <a:t>Cette présentation est basée sur le TOPO  </a:t>
            </a:r>
            <a:r>
              <a:rPr lang="fr-CA" sz="2400" i="1" dirty="0" smtClean="0">
                <a:solidFill>
                  <a:schemeClr val="bg1"/>
                </a:solidFill>
              </a:rPr>
              <a:t>Boissons énergisantes : entre menace et banalisation </a:t>
            </a:r>
            <a:r>
              <a:rPr lang="fr-CA" sz="2400" dirty="0" smtClean="0">
                <a:solidFill>
                  <a:schemeClr val="bg1"/>
                </a:solidFill>
              </a:rPr>
              <a:t>et sur la synthèse des connaissances </a:t>
            </a:r>
            <a:r>
              <a:rPr lang="fr-CA" sz="2400" i="1" dirty="0" smtClean="0">
                <a:solidFill>
                  <a:schemeClr val="bg1"/>
                </a:solidFill>
              </a:rPr>
              <a:t>Boissons énergisantes : risques reliés à la santé et perspectives de santé publique</a:t>
            </a:r>
            <a:r>
              <a:rPr lang="fr-CA" sz="2400" dirty="0" smtClean="0">
                <a:solidFill>
                  <a:schemeClr val="bg1"/>
                </a:solidFill>
              </a:rPr>
              <a:t> qui sont disponibles au : http://www.inspq.qc.ca</a:t>
            </a:r>
            <a:endParaRPr kumimoji="0" lang="fr-CA" sz="2400" i="0" u="none" strike="noStrike" kern="1200" cap="none" spc="0" normalizeH="0" baseline="0" noProof="0" dirty="0">
              <a:ln>
                <a:noFill/>
              </a:ln>
              <a:solidFill>
                <a:schemeClr val="bg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1"/>
</p:tagLst>
</file>

<file path=ppt/tags/tag5.xml><?xml version="1.0" encoding="utf-8"?>
<p:tagLst xmlns:a="http://schemas.openxmlformats.org/drawingml/2006/main" xmlns:r="http://schemas.openxmlformats.org/officeDocument/2006/relationships" xmlns:p="http://schemas.openxmlformats.org/presentationml/2006/main">
  <p:tag name="NUM" val="2"/>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4"/>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3"/>
</p:tagLst>
</file>

<file path=ppt/tags/tag17.xml><?xml version="1.0" encoding="utf-8"?>
<p:tagLst xmlns:a="http://schemas.openxmlformats.org/drawingml/2006/main" xmlns:r="http://schemas.openxmlformats.org/officeDocument/2006/relationships" xmlns:p="http://schemas.openxmlformats.org/presentationml/2006/main">
  <p:tag name="NUM" val="4"/>
</p:tagLst>
</file>

<file path=ppt/tags/tag18.xml><?xml version="1.0" encoding="utf-8"?>
<p:tagLst xmlns:a="http://schemas.openxmlformats.org/drawingml/2006/main" xmlns:r="http://schemas.openxmlformats.org/officeDocument/2006/relationships" xmlns:p="http://schemas.openxmlformats.org/presentationml/2006/main">
  <p:tag name="NUM" val="5"/>
</p:tagLst>
</file>

<file path=ppt/tags/tag19.xml><?xml version="1.0" encoding="utf-8"?>
<p:tagLst xmlns:a="http://schemas.openxmlformats.org/drawingml/2006/main" xmlns:r="http://schemas.openxmlformats.org/officeDocument/2006/relationships" xmlns:p="http://schemas.openxmlformats.org/presentationml/2006/main">
  <p:tag name="NUM" val="6"/>
</p:tagLst>
</file>

<file path=ppt/tags/tag20.xml><?xml version="1.0" encoding="utf-8"?>
<p:tagLst xmlns:a="http://schemas.openxmlformats.org/drawingml/2006/main" xmlns:r="http://schemas.openxmlformats.org/officeDocument/2006/relationships" xmlns:p="http://schemas.openxmlformats.org/presentationml/2006/main">
  <p:tag name="NUM" val="7"/>
</p:tagLst>
</file>

<file path=ppt/tags/tag21.xml><?xml version="1.0" encoding="utf-8"?>
<p:tagLst xmlns:a="http://schemas.openxmlformats.org/drawingml/2006/main" xmlns:r="http://schemas.openxmlformats.org/officeDocument/2006/relationships" xmlns:p="http://schemas.openxmlformats.org/presentationml/2006/main">
  <p:tag name="NUM" val="8"/>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1"/>
</p:tagLst>
</file>

<file path=ppt/tags/tag26.xml><?xml version="1.0" encoding="utf-8"?>
<p:tagLst xmlns:a="http://schemas.openxmlformats.org/drawingml/2006/main" xmlns:r="http://schemas.openxmlformats.org/officeDocument/2006/relationships" xmlns:p="http://schemas.openxmlformats.org/presentationml/2006/main">
  <p:tag name="NUM" val="2"/>
</p:tagLst>
</file>

<file path=ppt/tags/tag27.xml><?xml version="1.0" encoding="utf-8"?>
<p:tagLst xmlns:a="http://schemas.openxmlformats.org/drawingml/2006/main" xmlns:r="http://schemas.openxmlformats.org/officeDocument/2006/relationships" xmlns:p="http://schemas.openxmlformats.org/presentationml/2006/main">
  <p:tag name="NUM" val="1"/>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3"/>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1"/>
</p:tagLst>
</file>

<file path=ppt/tags/tag36.xml><?xml version="1.0" encoding="utf-8"?>
<p:tagLst xmlns:a="http://schemas.openxmlformats.org/drawingml/2006/main" xmlns:r="http://schemas.openxmlformats.org/officeDocument/2006/relationships" xmlns:p="http://schemas.openxmlformats.org/presentationml/2006/main">
  <p:tag name="NUM" val="2"/>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3"/>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3"/>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1"/>
</p:tagLst>
</file>

<file path=ppt/tags/tag46.xml><?xml version="1.0" encoding="utf-8"?>
<p:tagLst xmlns:a="http://schemas.openxmlformats.org/drawingml/2006/main" xmlns:r="http://schemas.openxmlformats.org/officeDocument/2006/relationships" xmlns:p="http://schemas.openxmlformats.org/presentationml/2006/main">
  <p:tag name="NUM" val="2"/>
</p:tagLst>
</file>

<file path=ppt/tags/tag47.xml><?xml version="1.0" encoding="utf-8"?>
<p:tagLst xmlns:a="http://schemas.openxmlformats.org/drawingml/2006/main" xmlns:r="http://schemas.openxmlformats.org/officeDocument/2006/relationships" xmlns:p="http://schemas.openxmlformats.org/presentationml/2006/main">
  <p:tag name="NUM" val="3"/>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3"/>
</p:tagLst>
</file>

<file path=ppt/tags/tag51.xml><?xml version="1.0" encoding="utf-8"?>
<p:tagLst xmlns:a="http://schemas.openxmlformats.org/drawingml/2006/main" xmlns:r="http://schemas.openxmlformats.org/officeDocument/2006/relationships" xmlns:p="http://schemas.openxmlformats.org/presentationml/2006/main">
  <p:tag name="NUM" val="4"/>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2"/>
</p:tagLst>
</file>

<file path=ppt/tags/tag60.xml><?xml version="1.0" encoding="utf-8"?>
<p:tagLst xmlns:a="http://schemas.openxmlformats.org/drawingml/2006/main" xmlns:r="http://schemas.openxmlformats.org/officeDocument/2006/relationships" xmlns:p="http://schemas.openxmlformats.org/presentationml/2006/main">
  <p:tag name="NUM" val="1"/>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3"/>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3"/>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2"/>
</p:tagLst>
</file>

<file path=ppt/tags/tag84.xml><?xml version="1.0" encoding="utf-8"?>
<p:tagLst xmlns:a="http://schemas.openxmlformats.org/drawingml/2006/main" xmlns:r="http://schemas.openxmlformats.org/officeDocument/2006/relationships" xmlns:p="http://schemas.openxmlformats.org/presentationml/2006/main">
  <p:tag name="NUM" val="9"/>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1"/>
</p:tagLst>
</file>

<file path=ppt/tags/tag101.xml><?xml version="1.0" encoding="utf-8"?>
<p:tagLst xmlns:a="http://schemas.openxmlformats.org/drawingml/2006/main" xmlns:r="http://schemas.openxmlformats.org/officeDocument/2006/relationships" xmlns:p="http://schemas.openxmlformats.org/presentationml/2006/main">
  <p:tag name="NUM" val="2"/>
</p:tagLst>
</file>

<file path=ppt/tags/tag102.xml><?xml version="1.0" encoding="utf-8"?>
<p:tagLst xmlns:a="http://schemas.openxmlformats.org/drawingml/2006/main" xmlns:r="http://schemas.openxmlformats.org/officeDocument/2006/relationships" xmlns:p="http://schemas.openxmlformats.org/presentationml/2006/main">
  <p:tag name="NUM" val="3"/>
</p:tagLst>
</file>

<file path=ppt/theme/theme1.xml><?xml version="1.0" encoding="utf-8"?>
<a:theme xmlns:a="http://schemas.openxmlformats.org/drawingml/2006/main" name="pptINSPQ_vertFonce">
  <a:themeElements>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odèle par défaut">
      <a:majorFont>
        <a:latin typeface="Verdan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odèle par défau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odèle par défau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odèle par défau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odèle par défau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odèle par défau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odèle par défau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odèle par défau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pptINSPQ_vertFonce</Template>
  <TotalTime>6765</TotalTime>
  <Words>3492</Words>
  <Application>Microsoft Office PowerPoint</Application>
  <PresentationFormat>Affichage à l'écran (4:3)</PresentationFormat>
  <Paragraphs>574</Paragraphs>
  <Slides>45</Slides>
  <Notes>45</Notes>
  <HiddenSlides>0</HiddenSlides>
  <MMClips>0</MMClips>
  <ScaleCrop>false</ScaleCrop>
  <HeadingPairs>
    <vt:vector size="4" baseType="variant">
      <vt:variant>
        <vt:lpstr>Thème</vt:lpstr>
      </vt:variant>
      <vt:variant>
        <vt:i4>1</vt:i4>
      </vt:variant>
      <vt:variant>
        <vt:lpstr>Titres des diapositives</vt:lpstr>
      </vt:variant>
      <vt:variant>
        <vt:i4>45</vt:i4>
      </vt:variant>
    </vt:vector>
  </HeadingPairs>
  <TitlesOfParts>
    <vt:vector size="46" baseType="lpstr">
      <vt:lpstr>pptINSPQ_vertFonce</vt:lpstr>
      <vt:lpstr>Boissons énergisantes : </vt:lpstr>
      <vt:lpstr>Introduction</vt:lpstr>
      <vt:lpstr>Qui consomme des  boissons énergisantes?...  À quelle fréquence?...  En quelle quantité?...  Dans quel contexte?</vt:lpstr>
      <vt:lpstr>Données de consommation</vt:lpstr>
      <vt:lpstr>Données de consommation</vt:lpstr>
      <vt:lpstr>Qu’est-ce qu’une boisson énergisante?</vt:lpstr>
      <vt:lpstr>Qu’est-ce qu’une boisson énergisante?</vt:lpstr>
      <vt:lpstr>Quels sont les effets des boissons énergisantes sur la santé?</vt:lpstr>
      <vt:lpstr>Effets sur la santé </vt:lpstr>
      <vt:lpstr>Effets sur la santé </vt:lpstr>
      <vt:lpstr>Quels sont les effets de la consommation de caféine?</vt:lpstr>
      <vt:lpstr>Effets de la consommation de caféine</vt:lpstr>
      <vt:lpstr>Effets de la consommation de caféine</vt:lpstr>
      <vt:lpstr>Effets de la consommation de caféine</vt:lpstr>
      <vt:lpstr>Effets de la consommation de caféine</vt:lpstr>
      <vt:lpstr>Quelle est la teneur en caféine des boissons énergisantes?</vt:lpstr>
      <vt:lpstr>Teneur en caféine </vt:lpstr>
      <vt:lpstr>Teneur en caféine </vt:lpstr>
      <vt:lpstr>Les boissons énergisantes peuvent-elles entraîner un apport excessif en caféine?</vt:lpstr>
      <vt:lpstr>Impact sur l’apport total en caféine</vt:lpstr>
      <vt:lpstr>Impact sur l’apport total en caféine</vt:lpstr>
      <vt:lpstr>Qu’en est-il des effets du mélange avec l’alcool?</vt:lpstr>
      <vt:lpstr>Risques liés au mélange avec l’alcool</vt:lpstr>
      <vt:lpstr>Est-ce que les boissons énergisantes et l’activité physique font bon ménage?</vt:lpstr>
      <vt:lpstr>Consommation lors d’activité physique</vt:lpstr>
      <vt:lpstr>Impact de la consommation lors d’activités physiques</vt:lpstr>
      <vt:lpstr>Quels sont les impacts liés au contenu en sucre des boissons énergisantes?</vt:lpstr>
      <vt:lpstr>Impacts sur le poids et la santé dentaire</vt:lpstr>
      <vt:lpstr>Les pratiques de mise en marché des boissons énergisantes favorisent-elles un usage sécuritaire?</vt:lpstr>
      <vt:lpstr>Modalités de mise en marché</vt:lpstr>
      <vt:lpstr>Modalités de mise en marché</vt:lpstr>
      <vt:lpstr>Stratégies de promotion</vt:lpstr>
      <vt:lpstr>Stratégies de promotion </vt:lpstr>
      <vt:lpstr>Stratégies de promotion</vt:lpstr>
      <vt:lpstr>Encadrement légal actuel</vt:lpstr>
      <vt:lpstr>Encadrement légal actuel</vt:lpstr>
      <vt:lpstr>Que peut-on conclure à la lumière de l’état actuel des connaissances sur les boissons énergisantes?</vt:lpstr>
      <vt:lpstr>Conclusions</vt:lpstr>
      <vt:lpstr>Conclusions</vt:lpstr>
      <vt:lpstr>Conclusions</vt:lpstr>
      <vt:lpstr>Conclusions</vt:lpstr>
      <vt:lpstr>Conclusions</vt:lpstr>
      <vt:lpstr>Conclusions</vt:lpstr>
      <vt:lpstr>Conclusion</vt:lpstr>
      <vt:lpstr>Diapositive 45</vt:lpstr>
    </vt:vector>
  </TitlesOfParts>
  <Company>Institut National de Santé Public du Québec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Page titre</dc:title>
  <dc:creator>Laurie Plamondon</dc:creator>
  <cp:lastModifiedBy>Royse Henderson</cp:lastModifiedBy>
  <cp:revision>985</cp:revision>
  <dcterms:created xsi:type="dcterms:W3CDTF">2010-08-18T14:07:40Z</dcterms:created>
  <dcterms:modified xsi:type="dcterms:W3CDTF">2011-12-19T15:35:08Z</dcterms:modified>
</cp:coreProperties>
</file>